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IBM Plex Mono Bold" charset="1" panose="020B0809050203000203"/>
      <p:regular r:id="rId60"/>
    </p:embeddedFont>
    <p:embeddedFont>
      <p:font typeface="Poppins" charset="1" panose="00000500000000000000"/>
      <p:regular r:id="rId61"/>
    </p:embeddedFont>
    <p:embeddedFont>
      <p:font typeface="Poppins Bold" charset="1" panose="00000800000000000000"/>
      <p:regular r:id="rId63"/>
    </p:embeddedFont>
    <p:embeddedFont>
      <p:font typeface="Poppins Bold Italics" charset="1" panose="00000800000000000000"/>
      <p:regular r:id="rId73"/>
    </p:embeddedFont>
    <p:embeddedFont>
      <p:font typeface="Poppins Italics" charset="1" panose="00000500000000000000"/>
      <p:regular r:id="rId74"/>
    </p:embeddedFont>
    <p:embeddedFont>
      <p:font typeface="Arimo" charset="1" panose="020B0604020202020204"/>
      <p:regular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37.xml" Type="http://schemas.openxmlformats.org/officeDocument/2006/relationships/notesSlide"/><Relationship Id="rId101" Target="notesSlides/notesSlide38.xml" Type="http://schemas.openxmlformats.org/officeDocument/2006/relationships/notesSlide"/><Relationship Id="rId102" Target="notesSlides/notesSlide39.xml" Type="http://schemas.openxmlformats.org/officeDocument/2006/relationships/notesSlide"/><Relationship Id="rId103" Target="notesSlides/notesSlide40.xml" Type="http://schemas.openxmlformats.org/officeDocument/2006/relationships/notesSlide"/><Relationship Id="rId104" Target="notesSlides/notesSlide41.xml" Type="http://schemas.openxmlformats.org/officeDocument/2006/relationships/notesSlide"/><Relationship Id="rId105" Target="notesSlides/notesSlide42.xml" Type="http://schemas.openxmlformats.org/officeDocument/2006/relationships/notesSlide"/><Relationship Id="rId106" Target="notesSlides/notesSlide43.xml" Type="http://schemas.openxmlformats.org/officeDocument/2006/relationships/notesSlide"/><Relationship Id="rId107" Target="notesSlides/notesSlide44.xml" Type="http://schemas.openxmlformats.org/officeDocument/2006/relationships/notesSlide"/><Relationship Id="rId108" Target="notesSlides/notesSlide45.xml" Type="http://schemas.openxmlformats.org/officeDocument/2006/relationships/notesSlide"/><Relationship Id="rId109" Target="notesSlides/notesSlide46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47.xml" Type="http://schemas.openxmlformats.org/officeDocument/2006/relationships/notesSlide"/><Relationship Id="rId111" Target="notesSlides/notesSlide48.xml" Type="http://schemas.openxmlformats.org/officeDocument/2006/relationships/notesSlide"/><Relationship Id="rId112" Target="notesSlides/notesSlide49.xml" Type="http://schemas.openxmlformats.org/officeDocument/2006/relationships/notesSlide"/><Relationship Id="rId113" Target="notesSlides/notesSlide50.xml" Type="http://schemas.openxmlformats.org/officeDocument/2006/relationships/notesSlide"/><Relationship Id="rId114" Target="notesSlides/notesSlide51.xml" Type="http://schemas.openxmlformats.org/officeDocument/2006/relationships/notesSlide"/><Relationship Id="rId115" Target="fonts/font115.fntdata" Type="http://schemas.openxmlformats.org/officeDocument/2006/relationships/font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notesMasters/notesMaster1.xml" Type="http://schemas.openxmlformats.org/officeDocument/2006/relationships/notesMaster"/><Relationship Id="rId58" Target="theme/theme2.xml" Type="http://schemas.openxmlformats.org/officeDocument/2006/relationships/theme"/><Relationship Id="rId59" Target="notesSlides/notesSlide1.xml" Type="http://schemas.openxmlformats.org/officeDocument/2006/relationships/notes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notesSlides/notesSlide2.xml" Type="http://schemas.openxmlformats.org/officeDocument/2006/relationships/notesSlide"/><Relationship Id="rId63" Target="fonts/font63.fntdata" Type="http://schemas.openxmlformats.org/officeDocument/2006/relationships/font"/><Relationship Id="rId64" Target="notesSlides/notesSlide3.xml" Type="http://schemas.openxmlformats.org/officeDocument/2006/relationships/notesSlide"/><Relationship Id="rId65" Target="notesSlides/notesSlide4.xml" Type="http://schemas.openxmlformats.org/officeDocument/2006/relationships/notesSlide"/><Relationship Id="rId66" Target="notesSlides/notesSlide5.xml" Type="http://schemas.openxmlformats.org/officeDocument/2006/relationships/notesSlide"/><Relationship Id="rId67" Target="notesSlides/notesSlide6.xml" Type="http://schemas.openxmlformats.org/officeDocument/2006/relationships/notesSlide"/><Relationship Id="rId68" Target="notesSlides/notesSlide7.xml" Type="http://schemas.openxmlformats.org/officeDocument/2006/relationships/notesSlide"/><Relationship Id="rId69" Target="notesSlides/notesSlide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9.xml" Type="http://schemas.openxmlformats.org/officeDocument/2006/relationships/notesSlide"/><Relationship Id="rId71" Target="notesSlides/notesSlide10.xml" Type="http://schemas.openxmlformats.org/officeDocument/2006/relationships/notesSlide"/><Relationship Id="rId72" Target="notesSlides/notesSlide11.xml" Type="http://schemas.openxmlformats.org/officeDocument/2006/relationships/notesSlide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notesSlides/notesSlide12.xml" Type="http://schemas.openxmlformats.org/officeDocument/2006/relationships/notesSlide"/><Relationship Id="rId76" Target="notesSlides/notesSlide13.xml" Type="http://schemas.openxmlformats.org/officeDocument/2006/relationships/notesSlide"/><Relationship Id="rId77" Target="notesSlides/notesSlide14.xml" Type="http://schemas.openxmlformats.org/officeDocument/2006/relationships/notesSlide"/><Relationship Id="rId78" Target="notesSlides/notesSlide15.xml" Type="http://schemas.openxmlformats.org/officeDocument/2006/relationships/notesSlide"/><Relationship Id="rId79" Target="notesSlides/notesSlide16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17.xml" Type="http://schemas.openxmlformats.org/officeDocument/2006/relationships/notesSlide"/><Relationship Id="rId81" Target="notesSlides/notesSlide18.xml" Type="http://schemas.openxmlformats.org/officeDocument/2006/relationships/notesSlide"/><Relationship Id="rId82" Target="notesSlides/notesSlide19.xml" Type="http://schemas.openxmlformats.org/officeDocument/2006/relationships/notesSlide"/><Relationship Id="rId83" Target="notesSlides/notesSlide20.xml" Type="http://schemas.openxmlformats.org/officeDocument/2006/relationships/notesSlide"/><Relationship Id="rId84" Target="notesSlides/notesSlide21.xml" Type="http://schemas.openxmlformats.org/officeDocument/2006/relationships/notesSlide"/><Relationship Id="rId85" Target="notesSlides/notesSlide22.xml" Type="http://schemas.openxmlformats.org/officeDocument/2006/relationships/notesSlide"/><Relationship Id="rId86" Target="notesSlides/notesSlide23.xml" Type="http://schemas.openxmlformats.org/officeDocument/2006/relationships/notesSlide"/><Relationship Id="rId87" Target="notesSlides/notesSlide24.xml" Type="http://schemas.openxmlformats.org/officeDocument/2006/relationships/notesSlide"/><Relationship Id="rId88" Target="notesSlides/notesSlide25.xml" Type="http://schemas.openxmlformats.org/officeDocument/2006/relationships/notesSlide"/><Relationship Id="rId89" Target="notesSlides/notesSlide26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27.xml" Type="http://schemas.openxmlformats.org/officeDocument/2006/relationships/notesSlide"/><Relationship Id="rId91" Target="notesSlides/notesSlide28.xml" Type="http://schemas.openxmlformats.org/officeDocument/2006/relationships/notesSlide"/><Relationship Id="rId92" Target="notesSlides/notesSlide29.xml" Type="http://schemas.openxmlformats.org/officeDocument/2006/relationships/notesSlide"/><Relationship Id="rId93" Target="notesSlides/notesSlide30.xml" Type="http://schemas.openxmlformats.org/officeDocument/2006/relationships/notesSlide"/><Relationship Id="rId94" Target="notesSlides/notesSlide31.xml" Type="http://schemas.openxmlformats.org/officeDocument/2006/relationships/notesSlide"/><Relationship Id="rId95" Target="notesSlides/notesSlide32.xml" Type="http://schemas.openxmlformats.org/officeDocument/2006/relationships/notesSlide"/><Relationship Id="rId96" Target="notesSlides/notesSlide33.xml" Type="http://schemas.openxmlformats.org/officeDocument/2006/relationships/notesSlide"/><Relationship Id="rId97" Target="notesSlides/notesSlide34.xml" Type="http://schemas.openxmlformats.org/officeDocument/2006/relationships/notesSlide"/><Relationship Id="rId98" Target="notesSlides/notesSlide35.xml" Type="http://schemas.openxmlformats.org/officeDocument/2006/relationships/notesSlide"/><Relationship Id="rId99" Target="notesSlides/notesSlide36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18.sv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23" Target="../media/image21.png" Type="http://schemas.openxmlformats.org/officeDocument/2006/relationships/image"/><Relationship Id="rId24" Target="../media/image22.svg" Type="http://schemas.openxmlformats.org/officeDocument/2006/relationships/image"/><Relationship Id="rId25" Target="../media/image23.png" Type="http://schemas.openxmlformats.org/officeDocument/2006/relationships/image"/><Relationship Id="rId26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12" Target="../media/image89.jpe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12" Target="../media/image73.jpeg" Type="http://schemas.openxmlformats.org/officeDocument/2006/relationships/image"/><Relationship Id="rId13" Target="../media/image32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96.jpeg" Type="http://schemas.openxmlformats.org/officeDocument/2006/relationships/image"/><Relationship Id="rId13" Target="../media/image97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98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99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jpe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4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103.pn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27.xml" Type="http://schemas.openxmlformats.org/officeDocument/2006/relationships/notesSlide"/><Relationship Id="rId20" Target="../media/image3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.png" Type="http://schemas.openxmlformats.org/officeDocument/2006/relationships/image"/><Relationship Id="rId6" Target="../media/image104.png" Type="http://schemas.openxmlformats.org/officeDocument/2006/relationships/image"/><Relationship Id="rId7" Target="../media/image10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.png" Type="http://schemas.openxmlformats.org/officeDocument/2006/relationships/image"/><Relationship Id="rId6" Target="../media/image10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4.png" Type="http://schemas.openxmlformats.org/officeDocument/2006/relationships/image"/><Relationship Id="rId21" Target="../media/image29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.png" Type="http://schemas.openxmlformats.org/officeDocument/2006/relationships/image"/><Relationship Id="rId6" Target="../media/image10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.png" Type="http://schemas.openxmlformats.org/officeDocument/2006/relationships/image"/><Relationship Id="rId6" Target="../media/image108.png" Type="http://schemas.openxmlformats.org/officeDocument/2006/relationships/image"/><Relationship Id="rId7" Target="../media/image10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32.xml" Type="http://schemas.openxmlformats.org/officeDocument/2006/relationships/notesSlide"/><Relationship Id="rId20" Target="../media/image32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18.png" Type="http://schemas.openxmlformats.org/officeDocument/2006/relationships/image"/><Relationship Id="rId15" Target="../media/image119.sv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18.png" Type="http://schemas.openxmlformats.org/officeDocument/2006/relationships/image"/><Relationship Id="rId15" Target="../media/image119.svg" Type="http://schemas.openxmlformats.org/officeDocument/2006/relationships/image"/><Relationship Id="rId16" Target="../media/image120.png" Type="http://schemas.openxmlformats.org/officeDocument/2006/relationships/image"/><Relationship Id="rId2" Target="../notesSlides/notesSlide34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18" Target="../media/image123.png" Type="http://schemas.openxmlformats.org/officeDocument/2006/relationships/image"/><Relationship Id="rId19" Target="../media/image124.sv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36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18" Target="../media/image125.png" Type="http://schemas.openxmlformats.org/officeDocument/2006/relationships/image"/><Relationship Id="rId2" Target="../notesSlides/notesSlide37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38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18" Target="../media/image126.png" Type="http://schemas.openxmlformats.org/officeDocument/2006/relationships/image"/><Relationship Id="rId2" Target="../notesSlides/notesSlide39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jpeg" Type="http://schemas.openxmlformats.org/officeDocument/2006/relationships/image"/><Relationship Id="rId19" Target="../media/image64.pn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.pn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110.png" Type="http://schemas.openxmlformats.org/officeDocument/2006/relationships/image"/><Relationship Id="rId4" Target="../media/image111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8.png" Type="http://schemas.openxmlformats.org/officeDocument/2006/relationships/image"/><Relationship Id="rId8" Target="../media/image119.svg" Type="http://schemas.openxmlformats.org/officeDocument/2006/relationships/image"/><Relationship Id="rId9" Target="../media/image127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110.png" Type="http://schemas.openxmlformats.org/officeDocument/2006/relationships/image"/><Relationship Id="rId4" Target="../media/image111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8.png" Type="http://schemas.openxmlformats.org/officeDocument/2006/relationships/image"/><Relationship Id="rId8" Target="../media/image11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42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43.xml" Type="http://schemas.openxmlformats.org/officeDocument/2006/relationships/notesSlide"/><Relationship Id="rId20" Target="../media/image33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44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118.png" Type="http://schemas.openxmlformats.org/officeDocument/2006/relationships/image"/><Relationship Id="rId9" Target="../media/image119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46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47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2" Target="../notesSlides/notesSlide48.xml" Type="http://schemas.openxmlformats.org/officeDocument/2006/relationships/notesSlid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49.xml" Type="http://schemas.openxmlformats.org/officeDocument/2006/relationships/notesSlide"/><Relationship Id="rId20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68.png" Type="http://schemas.openxmlformats.org/officeDocument/2006/relationships/image"/><Relationship Id="rId21" Target="../media/image69.jpeg" Type="http://schemas.openxmlformats.org/officeDocument/2006/relationships/image"/><Relationship Id="rId22" Target="../media/image70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21.png" Type="http://schemas.openxmlformats.org/officeDocument/2006/relationships/image"/><Relationship Id="rId15" Target="../media/image122.svg" Type="http://schemas.openxmlformats.org/officeDocument/2006/relationships/image"/><Relationship Id="rId16" Target="../media/image118.png" Type="http://schemas.openxmlformats.org/officeDocument/2006/relationships/image"/><Relationship Id="rId17" Target="../media/image119.svg" Type="http://schemas.openxmlformats.org/officeDocument/2006/relationships/image"/><Relationship Id="rId18" Target="../media/image128.jpeg" Type="http://schemas.openxmlformats.org/officeDocument/2006/relationships/image"/><Relationship Id="rId19" Target="../media/image129.jpeg" Type="http://schemas.openxmlformats.org/officeDocument/2006/relationships/image"/><Relationship Id="rId2" Target="../notesSlides/notesSlide50.xml" Type="http://schemas.openxmlformats.org/officeDocument/2006/relationships/notesSlide"/><Relationship Id="rId20" Target="../media/image130.jpeg" Type="http://schemas.openxmlformats.org/officeDocument/2006/relationships/image"/><Relationship Id="rId3" Target="../media/image6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svg" Type="http://schemas.openxmlformats.org/officeDocument/2006/relationships/image"/><Relationship Id="rId12" Target="../media/image139.png" Type="http://schemas.openxmlformats.org/officeDocument/2006/relationships/image"/><Relationship Id="rId13" Target="../media/image140.svg" Type="http://schemas.openxmlformats.org/officeDocument/2006/relationships/image"/><Relationship Id="rId14" Target="../media/image141.png" Type="http://schemas.openxmlformats.org/officeDocument/2006/relationships/image"/><Relationship Id="rId15" Target="../media/image142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143.png" Type="http://schemas.openxmlformats.org/officeDocument/2006/relationships/image"/><Relationship Id="rId19" Target="../media/image144.svg" Type="http://schemas.openxmlformats.org/officeDocument/2006/relationships/image"/><Relationship Id="rId2" Target="../notesSlides/notesSlide51.xml" Type="http://schemas.openxmlformats.org/officeDocument/2006/relationships/notesSlide"/><Relationship Id="rId20" Target="../media/image145.png" Type="http://schemas.openxmlformats.org/officeDocument/2006/relationships/image"/><Relationship Id="rId21" Target="../media/image146.svg" Type="http://schemas.openxmlformats.org/officeDocument/2006/relationships/image"/><Relationship Id="rId22" Target="../media/image147.png" Type="http://schemas.openxmlformats.org/officeDocument/2006/relationships/image"/><Relationship Id="rId23" Target="../media/image148.svg" Type="http://schemas.openxmlformats.org/officeDocument/2006/relationships/image"/><Relationship Id="rId24" Target="../media/image149.png" Type="http://schemas.openxmlformats.org/officeDocument/2006/relationships/image"/><Relationship Id="rId25" Target="https://bit.ly/3A1uf1Q" TargetMode="External" Type="http://schemas.openxmlformats.org/officeDocument/2006/relationships/hyperlink"/><Relationship Id="rId26" Target="http://bit.ly/2TyoMsr" TargetMode="External" Type="http://schemas.openxmlformats.org/officeDocument/2006/relationships/hyperlink"/><Relationship Id="rId27" Target="http://bit.ly/2TtBDfr" TargetMode="External" Type="http://schemas.openxmlformats.org/officeDocument/2006/relationships/hyperlink"/><Relationship Id="rId28" Target="https://tinyurl.com/3hzh4vne" TargetMode="External" Type="http://schemas.openxmlformats.org/officeDocument/2006/relationships/hyperlink"/><Relationship Id="rId3" Target="../media/image131.png" Type="http://schemas.openxmlformats.org/officeDocument/2006/relationships/image"/><Relationship Id="rId4" Target="../media/image132.svg" Type="http://schemas.openxmlformats.org/officeDocument/2006/relationships/image"/><Relationship Id="rId5" Target="../media/image6.png" Type="http://schemas.openxmlformats.org/officeDocument/2006/relationships/image"/><Relationship Id="rId6" Target="../media/image133.png" Type="http://schemas.openxmlformats.org/officeDocument/2006/relationships/image"/><Relationship Id="rId7" Target="../media/image134.svg" Type="http://schemas.openxmlformats.org/officeDocument/2006/relationships/image"/><Relationship Id="rId8" Target="../media/image135.png" Type="http://schemas.openxmlformats.org/officeDocument/2006/relationships/image"/><Relationship Id="rId9" Target="../media/image1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71.png" Type="http://schemas.openxmlformats.org/officeDocument/2006/relationships/image"/><Relationship Id="rId21" Target="../media/image72.jpeg" Type="http://schemas.openxmlformats.org/officeDocument/2006/relationships/image"/><Relationship Id="rId22" Target="../media/image73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74.jpeg" Type="http://schemas.openxmlformats.org/officeDocument/2006/relationships/image"/><Relationship Id="rId21" Target="../media/image75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76.png" Type="http://schemas.openxmlformats.org/officeDocument/2006/relationships/image"/><Relationship Id="rId21" Target="../media/image77.jpeg" Type="http://schemas.openxmlformats.org/officeDocument/2006/relationships/image"/><Relationship Id="rId22" Target="../media/image7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79.jpeg" Type="http://schemas.openxmlformats.org/officeDocument/2006/relationships/image"/><Relationship Id="rId17" Target="../media/image80.jpe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.pn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221728">
            <a:off x="-2315860" y="-1377058"/>
            <a:ext cx="5344950" cy="4628747"/>
            <a:chOff x="0" y="0"/>
            <a:chExt cx="8121283" cy="7033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1269" cy="7033006"/>
            </a:xfrm>
            <a:custGeom>
              <a:avLst/>
              <a:gdLst/>
              <a:ahLst/>
              <a:cxnLst/>
              <a:rect r="r" b="b" t="t" l="l"/>
              <a:pathLst>
                <a:path h="7033006" w="8121269">
                  <a:moveTo>
                    <a:pt x="2029206" y="0"/>
                  </a:moveTo>
                  <a:lnTo>
                    <a:pt x="0" y="3515360"/>
                  </a:lnTo>
                  <a:lnTo>
                    <a:pt x="2029206" y="7033006"/>
                  </a:lnTo>
                  <a:lnTo>
                    <a:pt x="6092063" y="7033006"/>
                  </a:lnTo>
                  <a:lnTo>
                    <a:pt x="8121269" y="3515360"/>
                  </a:lnTo>
                  <a:lnTo>
                    <a:pt x="609206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14078278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-7778255">
            <a:off x="-5599917" y="-2244497"/>
            <a:ext cx="8068314" cy="6157930"/>
          </a:xfrm>
          <a:custGeom>
            <a:avLst/>
            <a:gdLst/>
            <a:ahLst/>
            <a:cxnLst/>
            <a:rect r="r" b="b" t="t" l="l"/>
            <a:pathLst>
              <a:path h="6157930" w="8068314">
                <a:moveTo>
                  <a:pt x="0" y="0"/>
                </a:moveTo>
                <a:lnTo>
                  <a:pt x="8068315" y="0"/>
                </a:lnTo>
                <a:lnTo>
                  <a:pt x="8068315" y="6157930"/>
                </a:lnTo>
                <a:lnTo>
                  <a:pt x="0" y="615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99" r="0" b="-2730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83446" y="-679534"/>
            <a:ext cx="2842094" cy="5666714"/>
            <a:chOff x="0" y="0"/>
            <a:chExt cx="3789459" cy="7555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7"/>
              <a:ext cx="3789426" cy="7555485"/>
            </a:xfrm>
            <a:custGeom>
              <a:avLst/>
              <a:gdLst/>
              <a:ahLst/>
              <a:cxnLst/>
              <a:rect r="r" b="b" t="t" l="l"/>
              <a:pathLst>
                <a:path h="7555485" w="3789426">
                  <a:moveTo>
                    <a:pt x="3766185" y="0"/>
                  </a:moveTo>
                  <a:lnTo>
                    <a:pt x="2781300" y="983107"/>
                  </a:lnTo>
                  <a:lnTo>
                    <a:pt x="2776220" y="989838"/>
                  </a:lnTo>
                  <a:lnTo>
                    <a:pt x="2776220" y="3570986"/>
                  </a:lnTo>
                  <a:lnTo>
                    <a:pt x="1654810" y="4694174"/>
                  </a:lnTo>
                  <a:lnTo>
                    <a:pt x="1649730" y="4697603"/>
                  </a:lnTo>
                  <a:lnTo>
                    <a:pt x="1649730" y="6613906"/>
                  </a:lnTo>
                  <a:lnTo>
                    <a:pt x="1051560" y="7213854"/>
                  </a:lnTo>
                  <a:lnTo>
                    <a:pt x="0" y="7213854"/>
                  </a:lnTo>
                  <a:lnTo>
                    <a:pt x="0" y="7555485"/>
                  </a:lnTo>
                  <a:lnTo>
                    <a:pt x="35052" y="7555485"/>
                  </a:lnTo>
                  <a:lnTo>
                    <a:pt x="35052" y="7247128"/>
                  </a:lnTo>
                  <a:lnTo>
                    <a:pt x="1066546" y="7247128"/>
                  </a:lnTo>
                  <a:lnTo>
                    <a:pt x="1683131" y="6628892"/>
                  </a:lnTo>
                  <a:lnTo>
                    <a:pt x="1683131" y="4712589"/>
                  </a:lnTo>
                  <a:lnTo>
                    <a:pt x="2806319" y="3589401"/>
                  </a:lnTo>
                  <a:lnTo>
                    <a:pt x="2809621" y="3585972"/>
                  </a:lnTo>
                  <a:lnTo>
                    <a:pt x="2809621" y="1004824"/>
                  </a:lnTo>
                  <a:lnTo>
                    <a:pt x="3789426" y="23241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6000">
            <a:off x="-1171045" y="-5483002"/>
            <a:ext cx="6424170" cy="6424170"/>
          </a:xfrm>
          <a:custGeom>
            <a:avLst/>
            <a:gdLst/>
            <a:ahLst/>
            <a:cxnLst/>
            <a:rect r="r" b="b" t="t" l="l"/>
            <a:pathLst>
              <a:path h="6424170" w="6424170">
                <a:moveTo>
                  <a:pt x="0" y="11192"/>
                </a:moveTo>
                <a:lnTo>
                  <a:pt x="6412977" y="0"/>
                </a:lnTo>
                <a:lnTo>
                  <a:pt x="6424170" y="6412977"/>
                </a:lnTo>
                <a:lnTo>
                  <a:pt x="11192" y="6424170"/>
                </a:lnTo>
                <a:lnTo>
                  <a:pt x="0" y="111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40" t="-8633" r="-13601" b="-610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17275" y="-1077925"/>
            <a:ext cx="14296300" cy="1657750"/>
            <a:chOff x="0" y="0"/>
            <a:chExt cx="19061733" cy="2210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0"/>
              <a:ext cx="19036412" cy="2210308"/>
            </a:xfrm>
            <a:custGeom>
              <a:avLst/>
              <a:gdLst/>
              <a:ahLst/>
              <a:cxnLst/>
              <a:rect r="r" b="b" t="t" l="l"/>
              <a:pathLst>
                <a:path h="2210308" w="19036412">
                  <a:moveTo>
                    <a:pt x="0" y="2184908"/>
                  </a:moveTo>
                  <a:lnTo>
                    <a:pt x="12590780" y="2184908"/>
                  </a:lnTo>
                  <a:lnTo>
                    <a:pt x="12590780" y="2197608"/>
                  </a:lnTo>
                  <a:lnTo>
                    <a:pt x="12581763" y="2188591"/>
                  </a:lnTo>
                  <a:lnTo>
                    <a:pt x="14766798" y="3683"/>
                  </a:lnTo>
                  <a:cubicBezTo>
                    <a:pt x="14769212" y="1270"/>
                    <a:pt x="14772387" y="0"/>
                    <a:pt x="14775814" y="0"/>
                  </a:cubicBezTo>
                  <a:lnTo>
                    <a:pt x="19036412" y="0"/>
                  </a:lnTo>
                  <a:lnTo>
                    <a:pt x="19036412" y="25400"/>
                  </a:lnTo>
                  <a:lnTo>
                    <a:pt x="14775687" y="25400"/>
                  </a:lnTo>
                  <a:lnTo>
                    <a:pt x="14775687" y="12700"/>
                  </a:lnTo>
                  <a:lnTo>
                    <a:pt x="14784704" y="21717"/>
                  </a:lnTo>
                  <a:lnTo>
                    <a:pt x="12599670" y="2206625"/>
                  </a:lnTo>
                  <a:cubicBezTo>
                    <a:pt x="12597257" y="2209038"/>
                    <a:pt x="12594082" y="2210308"/>
                    <a:pt x="12590652" y="2210308"/>
                  </a:cubicBezTo>
                  <a:lnTo>
                    <a:pt x="0" y="2210308"/>
                  </a:ln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916918" y="-2837626"/>
            <a:ext cx="1154900" cy="6090950"/>
            <a:chOff x="0" y="0"/>
            <a:chExt cx="1539867" cy="81212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" y="0"/>
              <a:ext cx="1539748" cy="8121269"/>
            </a:xfrm>
            <a:custGeom>
              <a:avLst/>
              <a:gdLst/>
              <a:ahLst/>
              <a:cxnLst/>
              <a:rect r="r" b="b" t="t" l="l"/>
              <a:pathLst>
                <a:path h="8121269" w="1539748">
                  <a:moveTo>
                    <a:pt x="1516380" y="0"/>
                  </a:moveTo>
                  <a:lnTo>
                    <a:pt x="641604" y="1349248"/>
                  </a:lnTo>
                  <a:lnTo>
                    <a:pt x="638175" y="1356995"/>
                  </a:lnTo>
                  <a:lnTo>
                    <a:pt x="638175" y="5353431"/>
                  </a:lnTo>
                  <a:lnTo>
                    <a:pt x="0" y="6332474"/>
                  </a:lnTo>
                  <a:lnTo>
                    <a:pt x="0" y="8121269"/>
                  </a:lnTo>
                  <a:lnTo>
                    <a:pt x="33401" y="8121269"/>
                  </a:lnTo>
                  <a:lnTo>
                    <a:pt x="33401" y="6355715"/>
                  </a:lnTo>
                  <a:lnTo>
                    <a:pt x="671576" y="5376545"/>
                  </a:lnTo>
                  <a:lnTo>
                    <a:pt x="671576" y="1377569"/>
                  </a:lnTo>
                  <a:lnTo>
                    <a:pt x="1539748" y="38608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472"/>
            </a:gra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928580" y="-1833912"/>
            <a:ext cx="1324613" cy="5263202"/>
            <a:chOff x="0" y="0"/>
            <a:chExt cx="1833096" cy="7283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27"/>
              <a:ext cx="1833118" cy="7283450"/>
            </a:xfrm>
            <a:custGeom>
              <a:avLst/>
              <a:gdLst/>
              <a:ahLst/>
              <a:cxnLst/>
              <a:rect r="r" b="b" t="t" l="l"/>
              <a:pathLst>
                <a:path h="7283450" w="1833118">
                  <a:moveTo>
                    <a:pt x="1808099" y="0"/>
                  </a:moveTo>
                  <a:lnTo>
                    <a:pt x="481584" y="2050796"/>
                  </a:lnTo>
                  <a:lnTo>
                    <a:pt x="474853" y="2056003"/>
                  </a:lnTo>
                  <a:lnTo>
                    <a:pt x="474853" y="4340733"/>
                  </a:lnTo>
                  <a:lnTo>
                    <a:pt x="0" y="5073269"/>
                  </a:lnTo>
                  <a:lnTo>
                    <a:pt x="956564" y="6548374"/>
                  </a:lnTo>
                  <a:lnTo>
                    <a:pt x="956564" y="7283450"/>
                  </a:lnTo>
                  <a:lnTo>
                    <a:pt x="991616" y="7283450"/>
                  </a:lnTo>
                  <a:lnTo>
                    <a:pt x="991616" y="6527800"/>
                  </a:lnTo>
                  <a:lnTo>
                    <a:pt x="48387" y="5073269"/>
                  </a:lnTo>
                  <a:lnTo>
                    <a:pt x="509905" y="4363974"/>
                  </a:lnTo>
                  <a:lnTo>
                    <a:pt x="509905" y="2079244"/>
                  </a:lnTo>
                  <a:lnTo>
                    <a:pt x="1833118" y="38608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1"/>
            </a:gra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589018" y="436252"/>
            <a:ext cx="268088" cy="268026"/>
          </a:xfrm>
          <a:custGeom>
            <a:avLst/>
            <a:gdLst/>
            <a:ahLst/>
            <a:cxnLst/>
            <a:rect r="r" b="b" t="t" l="l"/>
            <a:pathLst>
              <a:path h="268026" w="268088">
                <a:moveTo>
                  <a:pt x="0" y="0"/>
                </a:moveTo>
                <a:lnTo>
                  <a:pt x="268088" y="0"/>
                </a:lnTo>
                <a:lnTo>
                  <a:pt x="268088" y="268026"/>
                </a:lnTo>
                <a:lnTo>
                  <a:pt x="0" y="26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42418" y="1043076"/>
            <a:ext cx="268088" cy="268026"/>
          </a:xfrm>
          <a:custGeom>
            <a:avLst/>
            <a:gdLst/>
            <a:ahLst/>
            <a:cxnLst/>
            <a:rect r="r" b="b" t="t" l="l"/>
            <a:pathLst>
              <a:path h="268026" w="268088">
                <a:moveTo>
                  <a:pt x="0" y="0"/>
                </a:moveTo>
                <a:lnTo>
                  <a:pt x="268088" y="0"/>
                </a:lnTo>
                <a:lnTo>
                  <a:pt x="268088" y="268026"/>
                </a:lnTo>
                <a:lnTo>
                  <a:pt x="0" y="26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68868" y="1568876"/>
            <a:ext cx="268088" cy="268026"/>
          </a:xfrm>
          <a:custGeom>
            <a:avLst/>
            <a:gdLst/>
            <a:ahLst/>
            <a:cxnLst/>
            <a:rect r="r" b="b" t="t" l="l"/>
            <a:pathLst>
              <a:path h="268026" w="268088">
                <a:moveTo>
                  <a:pt x="0" y="0"/>
                </a:moveTo>
                <a:lnTo>
                  <a:pt x="268088" y="0"/>
                </a:lnTo>
                <a:lnTo>
                  <a:pt x="268088" y="268026"/>
                </a:lnTo>
                <a:lnTo>
                  <a:pt x="0" y="26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0618" y="1568876"/>
            <a:ext cx="268088" cy="268026"/>
          </a:xfrm>
          <a:custGeom>
            <a:avLst/>
            <a:gdLst/>
            <a:ahLst/>
            <a:cxnLst/>
            <a:rect r="r" b="b" t="t" l="l"/>
            <a:pathLst>
              <a:path h="268026" w="268088">
                <a:moveTo>
                  <a:pt x="0" y="0"/>
                </a:moveTo>
                <a:lnTo>
                  <a:pt x="268088" y="0"/>
                </a:lnTo>
                <a:lnTo>
                  <a:pt x="268088" y="268026"/>
                </a:lnTo>
                <a:lnTo>
                  <a:pt x="0" y="26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0618" y="935576"/>
            <a:ext cx="268088" cy="268026"/>
          </a:xfrm>
          <a:custGeom>
            <a:avLst/>
            <a:gdLst/>
            <a:ahLst/>
            <a:cxnLst/>
            <a:rect r="r" b="b" t="t" l="l"/>
            <a:pathLst>
              <a:path h="268026" w="268088">
                <a:moveTo>
                  <a:pt x="0" y="0"/>
                </a:moveTo>
                <a:lnTo>
                  <a:pt x="268088" y="0"/>
                </a:lnTo>
                <a:lnTo>
                  <a:pt x="268088" y="268026"/>
                </a:lnTo>
                <a:lnTo>
                  <a:pt x="0" y="26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17218" y="6785737"/>
            <a:ext cx="7841002" cy="5984448"/>
          </a:xfrm>
          <a:custGeom>
            <a:avLst/>
            <a:gdLst/>
            <a:ahLst/>
            <a:cxnLst/>
            <a:rect r="r" b="b" t="t" l="l"/>
            <a:pathLst>
              <a:path h="5984448" w="7841002">
                <a:moveTo>
                  <a:pt x="0" y="0"/>
                </a:moveTo>
                <a:lnTo>
                  <a:pt x="7841002" y="0"/>
                </a:lnTo>
                <a:lnTo>
                  <a:pt x="7841002" y="5984448"/>
                </a:lnTo>
                <a:lnTo>
                  <a:pt x="0" y="5984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39" t="-50337" r="-9379" b="-5330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69046" y="6538701"/>
            <a:ext cx="1963552" cy="4615582"/>
          </a:xfrm>
          <a:custGeom>
            <a:avLst/>
            <a:gdLst/>
            <a:ahLst/>
            <a:cxnLst/>
            <a:rect r="r" b="b" t="t" l="l"/>
            <a:pathLst>
              <a:path h="4615582" w="1963552">
                <a:moveTo>
                  <a:pt x="0" y="0"/>
                </a:moveTo>
                <a:lnTo>
                  <a:pt x="1963552" y="0"/>
                </a:lnTo>
                <a:lnTo>
                  <a:pt x="1963552" y="4615582"/>
                </a:lnTo>
                <a:lnTo>
                  <a:pt x="0" y="461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987738" y="6539931"/>
            <a:ext cx="1963552" cy="4615582"/>
          </a:xfrm>
          <a:custGeom>
            <a:avLst/>
            <a:gdLst/>
            <a:ahLst/>
            <a:cxnLst/>
            <a:rect r="r" b="b" t="t" l="l"/>
            <a:pathLst>
              <a:path h="4615582" w="1963552">
                <a:moveTo>
                  <a:pt x="0" y="0"/>
                </a:moveTo>
                <a:lnTo>
                  <a:pt x="1963552" y="0"/>
                </a:lnTo>
                <a:lnTo>
                  <a:pt x="1963552" y="4615582"/>
                </a:lnTo>
                <a:lnTo>
                  <a:pt x="0" y="4615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158948" y="8095587"/>
            <a:ext cx="1164100" cy="1164850"/>
          </a:xfrm>
          <a:custGeom>
            <a:avLst/>
            <a:gdLst/>
            <a:ahLst/>
            <a:cxnLst/>
            <a:rect r="r" b="b" t="t" l="l"/>
            <a:pathLst>
              <a:path h="1164850" w="1164100">
                <a:moveTo>
                  <a:pt x="0" y="0"/>
                </a:moveTo>
                <a:lnTo>
                  <a:pt x="1164100" y="0"/>
                </a:lnTo>
                <a:lnTo>
                  <a:pt x="1164100" y="1164850"/>
                </a:lnTo>
                <a:lnTo>
                  <a:pt x="0" y="1164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273772" y="7641403"/>
            <a:ext cx="1399856" cy="3302048"/>
          </a:xfrm>
          <a:custGeom>
            <a:avLst/>
            <a:gdLst/>
            <a:ahLst/>
            <a:cxnLst/>
            <a:rect r="r" b="b" t="t" l="l"/>
            <a:pathLst>
              <a:path h="3302048" w="1399856">
                <a:moveTo>
                  <a:pt x="0" y="0"/>
                </a:moveTo>
                <a:lnTo>
                  <a:pt x="1399856" y="0"/>
                </a:lnTo>
                <a:lnTo>
                  <a:pt x="1399856" y="3302048"/>
                </a:lnTo>
                <a:lnTo>
                  <a:pt x="0" y="3302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488598" y="9260437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619770" y="7234812"/>
            <a:ext cx="2897648" cy="4477610"/>
          </a:xfrm>
          <a:custGeom>
            <a:avLst/>
            <a:gdLst/>
            <a:ahLst/>
            <a:cxnLst/>
            <a:rect r="r" b="b" t="t" l="l"/>
            <a:pathLst>
              <a:path h="4477610" w="2897648">
                <a:moveTo>
                  <a:pt x="0" y="0"/>
                </a:moveTo>
                <a:lnTo>
                  <a:pt x="2897648" y="0"/>
                </a:lnTo>
                <a:lnTo>
                  <a:pt x="2897648" y="4477610"/>
                </a:lnTo>
                <a:lnTo>
                  <a:pt x="0" y="44776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196107" y="2625222"/>
            <a:ext cx="13939539" cy="416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8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Análise Estatística e Visualização de Dados com </a:t>
            </a:r>
            <a:r>
              <a:rPr lang="en-US" b="true" sz="8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2002916" y="8391219"/>
            <a:ext cx="6414764" cy="4762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5400000">
            <a:off x="17471087" y="3140248"/>
            <a:ext cx="287190" cy="287190"/>
            <a:chOff x="0" y="0"/>
            <a:chExt cx="382920" cy="3829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2905" cy="382905"/>
            </a:xfrm>
            <a:custGeom>
              <a:avLst/>
              <a:gdLst/>
              <a:ahLst/>
              <a:cxnLst/>
              <a:rect r="r" b="b" t="t" l="l"/>
              <a:pathLst>
                <a:path h="382905" w="382905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180" y="0"/>
                    <a:pt x="382905" y="85725"/>
                    <a:pt x="382905" y="191516"/>
                  </a:cubicBezTo>
                  <a:cubicBezTo>
                    <a:pt x="382905" y="297307"/>
                    <a:pt x="297180" y="382905"/>
                    <a:pt x="191516" y="382905"/>
                  </a:cubicBezTo>
                  <a:lnTo>
                    <a:pt x="191516" y="370205"/>
                  </a:lnTo>
                  <a:lnTo>
                    <a:pt x="191516" y="382905"/>
                  </a:lnTo>
                  <a:cubicBezTo>
                    <a:pt x="85725" y="382905"/>
                    <a:pt x="0" y="297180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695" y="357505"/>
                    <a:pt x="191516" y="357505"/>
                  </a:cubicBezTo>
                  <a:cubicBezTo>
                    <a:pt x="283337" y="357505"/>
                    <a:pt x="357505" y="283210"/>
                    <a:pt x="357505" y="191516"/>
                  </a:cubicBezTo>
                  <a:lnTo>
                    <a:pt x="370205" y="191516"/>
                  </a:lnTo>
                  <a:lnTo>
                    <a:pt x="357505" y="191516"/>
                  </a:lnTo>
                  <a:cubicBezTo>
                    <a:pt x="357505" y="99695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695" y="25400"/>
                    <a:pt x="25400" y="99695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30" id="30"/>
          <p:cNvSpPr/>
          <p:nvPr/>
        </p:nvSpPr>
        <p:spPr>
          <a:xfrm>
            <a:off x="17605123" y="-369576"/>
            <a:ext cx="19050" cy="360945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5400000">
            <a:off x="17540778" y="3209997"/>
            <a:ext cx="147688" cy="147688"/>
            <a:chOff x="0" y="0"/>
            <a:chExt cx="196917" cy="1969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4064800" y="2177937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6898993" y="7548578"/>
            <a:ext cx="275262" cy="275262"/>
            <a:chOff x="0" y="0"/>
            <a:chExt cx="367016" cy="3670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6940459" y="7590044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130843" y="6800928"/>
            <a:ext cx="275262" cy="275262"/>
            <a:chOff x="0" y="0"/>
            <a:chExt cx="367016" cy="36701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6172309" y="6842394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8117743" y="5428528"/>
            <a:ext cx="275262" cy="275262"/>
            <a:chOff x="0" y="0"/>
            <a:chExt cx="367016" cy="36701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18159209" y="5469994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5400000">
            <a:off x="17450591" y="3180918"/>
            <a:ext cx="2842094" cy="4405184"/>
            <a:chOff x="0" y="0"/>
            <a:chExt cx="3789459" cy="587357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99"/>
              <a:ext cx="3789426" cy="5873475"/>
            </a:xfrm>
            <a:custGeom>
              <a:avLst/>
              <a:gdLst/>
              <a:ahLst/>
              <a:cxnLst/>
              <a:rect r="r" b="b" t="t" l="l"/>
              <a:pathLst>
                <a:path h="5873475" w="3789426">
                  <a:moveTo>
                    <a:pt x="3766185" y="0"/>
                  </a:moveTo>
                  <a:lnTo>
                    <a:pt x="2781300" y="764246"/>
                  </a:lnTo>
                  <a:lnTo>
                    <a:pt x="2776220" y="769479"/>
                  </a:lnTo>
                  <a:lnTo>
                    <a:pt x="2776220" y="2776009"/>
                  </a:lnTo>
                  <a:lnTo>
                    <a:pt x="1654810" y="3649152"/>
                  </a:lnTo>
                  <a:lnTo>
                    <a:pt x="1649730" y="3651817"/>
                  </a:lnTo>
                  <a:lnTo>
                    <a:pt x="1649730" y="5141510"/>
                  </a:lnTo>
                  <a:lnTo>
                    <a:pt x="1051560" y="5607898"/>
                  </a:lnTo>
                  <a:lnTo>
                    <a:pt x="0" y="5607898"/>
                  </a:lnTo>
                  <a:lnTo>
                    <a:pt x="0" y="5873474"/>
                  </a:lnTo>
                  <a:lnTo>
                    <a:pt x="35052" y="5873474"/>
                  </a:lnTo>
                  <a:lnTo>
                    <a:pt x="35052" y="5633764"/>
                  </a:lnTo>
                  <a:lnTo>
                    <a:pt x="1066546" y="5633764"/>
                  </a:lnTo>
                  <a:lnTo>
                    <a:pt x="1683131" y="5153161"/>
                  </a:lnTo>
                  <a:lnTo>
                    <a:pt x="1683131" y="3663467"/>
                  </a:lnTo>
                  <a:lnTo>
                    <a:pt x="2806319" y="2790324"/>
                  </a:lnTo>
                  <a:lnTo>
                    <a:pt x="2809621" y="2787659"/>
                  </a:lnTo>
                  <a:lnTo>
                    <a:pt x="2809621" y="781129"/>
                  </a:lnTo>
                  <a:lnTo>
                    <a:pt x="3789426" y="18067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9144000" y="8216686"/>
            <a:ext cx="1972268" cy="1965694"/>
          </a:xfrm>
          <a:custGeom>
            <a:avLst/>
            <a:gdLst/>
            <a:ahLst/>
            <a:cxnLst/>
            <a:rect r="r" b="b" t="t" l="l"/>
            <a:pathLst>
              <a:path h="1965694" w="1972268">
                <a:moveTo>
                  <a:pt x="0" y="0"/>
                </a:moveTo>
                <a:lnTo>
                  <a:pt x="1972268" y="0"/>
                </a:lnTo>
                <a:lnTo>
                  <a:pt x="1972268" y="1965694"/>
                </a:lnTo>
                <a:lnTo>
                  <a:pt x="0" y="196569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369418" y="8216686"/>
            <a:ext cx="2536379" cy="1965694"/>
          </a:xfrm>
          <a:custGeom>
            <a:avLst/>
            <a:gdLst/>
            <a:ahLst/>
            <a:cxnLst/>
            <a:rect r="r" b="b" t="t" l="l"/>
            <a:pathLst>
              <a:path h="1965694" w="2536379">
                <a:moveTo>
                  <a:pt x="0" y="0"/>
                </a:moveTo>
                <a:lnTo>
                  <a:pt x="2536380" y="0"/>
                </a:lnTo>
                <a:lnTo>
                  <a:pt x="2536380" y="1965694"/>
                </a:lnTo>
                <a:lnTo>
                  <a:pt x="0" y="196569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2136956" y="8521982"/>
            <a:ext cx="6280723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Ewerton Souto Pinheiro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Engenheiro Florestal - UFERSA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Capacitado em IA - IFMA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03154" y="2529959"/>
            <a:ext cx="128169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7425" y="3966944"/>
            <a:ext cx="1101315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Sintaxe Básica do </a:t>
            </a: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988586" y="5453142"/>
            <a:ext cx="6310828" cy="3265853"/>
          </a:xfrm>
          <a:custGeom>
            <a:avLst/>
            <a:gdLst/>
            <a:ahLst/>
            <a:cxnLst/>
            <a:rect r="r" b="b" t="t" l="l"/>
            <a:pathLst>
              <a:path h="3265853" w="6310828">
                <a:moveTo>
                  <a:pt x="0" y="0"/>
                </a:moveTo>
                <a:lnTo>
                  <a:pt x="6310828" y="0"/>
                </a:lnTo>
                <a:lnTo>
                  <a:pt x="6310828" y="3265854"/>
                </a:lnTo>
                <a:lnTo>
                  <a:pt x="0" y="326585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109313">
            <a:off x="15881244" y="-493619"/>
            <a:ext cx="4304699" cy="3727886"/>
            <a:chOff x="0" y="0"/>
            <a:chExt cx="5739599" cy="4970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9638" cy="4970526"/>
            </a:xfrm>
            <a:custGeom>
              <a:avLst/>
              <a:gdLst/>
              <a:ahLst/>
              <a:cxnLst/>
              <a:rect r="r" b="b" t="t" l="l"/>
              <a:pathLst>
                <a:path h="4970526" w="5739638">
                  <a:moveTo>
                    <a:pt x="1434084" y="0"/>
                  </a:moveTo>
                  <a:lnTo>
                    <a:pt x="0" y="2484374"/>
                  </a:lnTo>
                  <a:lnTo>
                    <a:pt x="1434084" y="4970526"/>
                  </a:lnTo>
                  <a:lnTo>
                    <a:pt x="4305554" y="4970526"/>
                  </a:lnTo>
                  <a:lnTo>
                    <a:pt x="5739638" y="2484374"/>
                  </a:lnTo>
                  <a:lnTo>
                    <a:pt x="430555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6809319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-509296">
            <a:off x="14504058" y="-1962311"/>
            <a:ext cx="7570098" cy="5777678"/>
          </a:xfrm>
          <a:custGeom>
            <a:avLst/>
            <a:gdLst/>
            <a:ahLst/>
            <a:cxnLst/>
            <a:rect r="r" b="b" t="t" l="l"/>
            <a:pathLst>
              <a:path h="5777678" w="7570098">
                <a:moveTo>
                  <a:pt x="0" y="0"/>
                </a:moveTo>
                <a:lnTo>
                  <a:pt x="7570098" y="0"/>
                </a:lnTo>
                <a:lnTo>
                  <a:pt x="7570098" y="5777678"/>
                </a:lnTo>
                <a:lnTo>
                  <a:pt x="0" y="577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99" r="0" b="-27308"/>
            </a:stretch>
          </a:blipFill>
        </p:spPr>
      </p:sp>
      <p:sp>
        <p:nvSpPr>
          <p:cNvPr name="AutoShape 5" id="5"/>
          <p:cNvSpPr/>
          <p:nvPr/>
        </p:nvSpPr>
        <p:spPr>
          <a:xfrm rot="7321">
            <a:off x="13217934" y="189185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215045" y="9258300"/>
            <a:ext cx="4866773" cy="5795954"/>
          </a:xfrm>
          <a:custGeom>
            <a:avLst/>
            <a:gdLst/>
            <a:ahLst/>
            <a:cxnLst/>
            <a:rect r="r" b="b" t="t" l="l"/>
            <a:pathLst>
              <a:path h="5795954" w="4866773">
                <a:moveTo>
                  <a:pt x="0" y="0"/>
                </a:moveTo>
                <a:lnTo>
                  <a:pt x="4866773" y="0"/>
                </a:lnTo>
                <a:lnTo>
                  <a:pt x="4866773" y="5795954"/>
                </a:lnTo>
                <a:lnTo>
                  <a:pt x="0" y="5795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3000" y="10130958"/>
            <a:ext cx="1164074" cy="1114706"/>
            <a:chOff x="0" y="0"/>
            <a:chExt cx="1552099" cy="1486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29348" y="10244054"/>
            <a:ext cx="680658" cy="651790"/>
            <a:chOff x="0" y="0"/>
            <a:chExt cx="907544" cy="8690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542" cy="868934"/>
            </a:xfrm>
            <a:custGeom>
              <a:avLst/>
              <a:gdLst/>
              <a:ahLst/>
              <a:cxnLst/>
              <a:rect r="r" b="b" t="t" l="l"/>
              <a:pathLst>
                <a:path h="868934" w="907542">
                  <a:moveTo>
                    <a:pt x="453771" y="0"/>
                  </a:moveTo>
                  <a:cubicBezTo>
                    <a:pt x="403606" y="0"/>
                    <a:pt x="353441" y="19050"/>
                    <a:pt x="315214" y="57277"/>
                  </a:cubicBezTo>
                  <a:lnTo>
                    <a:pt x="76454" y="296037"/>
                  </a:lnTo>
                  <a:cubicBezTo>
                    <a:pt x="0" y="372491"/>
                    <a:pt x="0" y="496570"/>
                    <a:pt x="76454" y="572897"/>
                  </a:cubicBezTo>
                  <a:lnTo>
                    <a:pt x="315214" y="811911"/>
                  </a:lnTo>
                  <a:cubicBezTo>
                    <a:pt x="353441" y="850011"/>
                    <a:pt x="403479" y="868934"/>
                    <a:pt x="453644" y="868934"/>
                  </a:cubicBezTo>
                  <a:cubicBezTo>
                    <a:pt x="503809" y="868934"/>
                    <a:pt x="553847" y="849884"/>
                    <a:pt x="592074" y="811911"/>
                  </a:cubicBezTo>
                  <a:lnTo>
                    <a:pt x="831088" y="572897"/>
                  </a:lnTo>
                  <a:cubicBezTo>
                    <a:pt x="907542" y="496443"/>
                    <a:pt x="907542" y="372364"/>
                    <a:pt x="831088" y="296037"/>
                  </a:cubicBezTo>
                  <a:lnTo>
                    <a:pt x="592074" y="57404"/>
                  </a:lnTo>
                  <a:cubicBezTo>
                    <a:pt x="553974" y="19177"/>
                    <a:pt x="503936" y="0"/>
                    <a:pt x="453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4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87624" y="10711808"/>
            <a:ext cx="1164074" cy="1114706"/>
            <a:chOff x="0" y="0"/>
            <a:chExt cx="1552099" cy="1486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44500" y="10012608"/>
            <a:ext cx="1164074" cy="1114706"/>
            <a:chOff x="0" y="0"/>
            <a:chExt cx="1552099" cy="1486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941578" y="7062890"/>
            <a:ext cx="2842094" cy="5666714"/>
            <a:chOff x="0" y="0"/>
            <a:chExt cx="3789459" cy="75556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27"/>
              <a:ext cx="3789426" cy="7555485"/>
            </a:xfrm>
            <a:custGeom>
              <a:avLst/>
              <a:gdLst/>
              <a:ahLst/>
              <a:cxnLst/>
              <a:rect r="r" b="b" t="t" l="l"/>
              <a:pathLst>
                <a:path h="7555485" w="3789426">
                  <a:moveTo>
                    <a:pt x="3766185" y="0"/>
                  </a:moveTo>
                  <a:lnTo>
                    <a:pt x="2781300" y="983107"/>
                  </a:lnTo>
                  <a:lnTo>
                    <a:pt x="2776220" y="989838"/>
                  </a:lnTo>
                  <a:lnTo>
                    <a:pt x="2776220" y="3570986"/>
                  </a:lnTo>
                  <a:lnTo>
                    <a:pt x="1654810" y="4694174"/>
                  </a:lnTo>
                  <a:lnTo>
                    <a:pt x="1649730" y="4697603"/>
                  </a:lnTo>
                  <a:lnTo>
                    <a:pt x="1649730" y="6613906"/>
                  </a:lnTo>
                  <a:lnTo>
                    <a:pt x="1051560" y="7213854"/>
                  </a:lnTo>
                  <a:lnTo>
                    <a:pt x="0" y="7213854"/>
                  </a:lnTo>
                  <a:lnTo>
                    <a:pt x="0" y="7555485"/>
                  </a:lnTo>
                  <a:lnTo>
                    <a:pt x="35052" y="7555485"/>
                  </a:lnTo>
                  <a:lnTo>
                    <a:pt x="35052" y="7247128"/>
                  </a:lnTo>
                  <a:lnTo>
                    <a:pt x="1066546" y="7247128"/>
                  </a:lnTo>
                  <a:lnTo>
                    <a:pt x="1683131" y="6628892"/>
                  </a:lnTo>
                  <a:lnTo>
                    <a:pt x="1683131" y="4712589"/>
                  </a:lnTo>
                  <a:lnTo>
                    <a:pt x="2806319" y="3589401"/>
                  </a:lnTo>
                  <a:lnTo>
                    <a:pt x="2809621" y="3585972"/>
                  </a:lnTo>
                  <a:lnTo>
                    <a:pt x="2809621" y="1004824"/>
                  </a:lnTo>
                  <a:lnTo>
                    <a:pt x="3789426" y="23241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B9109">
                    <a:alpha val="100000"/>
                  </a:srgbClr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898631"/>
            </a:gra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19470" y="9569594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84302" y="10406036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33992" y="-1595994"/>
            <a:ext cx="2269700" cy="5169566"/>
          </a:xfrm>
          <a:custGeom>
            <a:avLst/>
            <a:gdLst/>
            <a:ahLst/>
            <a:cxnLst/>
            <a:rect r="r" b="b" t="t" l="l"/>
            <a:pathLst>
              <a:path h="5169566" w="2269700">
                <a:moveTo>
                  <a:pt x="0" y="0"/>
                </a:moveTo>
                <a:lnTo>
                  <a:pt x="2269700" y="0"/>
                </a:lnTo>
                <a:lnTo>
                  <a:pt x="2269700" y="5169567"/>
                </a:lnTo>
                <a:lnTo>
                  <a:pt x="0" y="516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85984" y="3822680"/>
            <a:ext cx="6066244" cy="3642116"/>
          </a:xfrm>
          <a:custGeom>
            <a:avLst/>
            <a:gdLst/>
            <a:ahLst/>
            <a:cxnLst/>
            <a:rect r="r" b="b" t="t" l="l"/>
            <a:pathLst>
              <a:path h="3642116" w="6066244">
                <a:moveTo>
                  <a:pt x="0" y="0"/>
                </a:moveTo>
                <a:lnTo>
                  <a:pt x="6066244" y="0"/>
                </a:lnTo>
                <a:lnTo>
                  <a:pt x="6066244" y="3642116"/>
                </a:lnTo>
                <a:lnTo>
                  <a:pt x="0" y="3642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36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413857"/>
            <a:ext cx="128424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Variáveis e Objetos no R?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588230"/>
            <a:ext cx="1284248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Uma variável é um espaço na memória do computador onde armazenamos um valor. No R, chamamos essas variáveis de objetos, pois tudo que criamos (números, textos, vetores, tabelas) é tratado como um objeto.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53153"/>
            <a:ext cx="1284248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💡 Por que isso é importante?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armazenar e reutilizar informações.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 a manipulação de dados e cálculos.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829528"/>
            <a:ext cx="12842486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uma variável (objeto) chamada "idade"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idade &lt;- 25  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uma variável chamada "nome"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nome &lt;- "Ewerton"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048853"/>
            <a:ext cx="1284248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Explicação: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variável idade armazena um número inteiro (25).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variável nome armazena um texto (string).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símbolo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&lt;-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é utilizado para atribuir valores a variáveis no R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80962" y="7495555"/>
            <a:ext cx="4276289" cy="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b="true" sz="132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statplace.com.br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109313">
            <a:off x="15881244" y="-493619"/>
            <a:ext cx="4304699" cy="3727886"/>
            <a:chOff x="0" y="0"/>
            <a:chExt cx="5739599" cy="4970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9638" cy="4970526"/>
            </a:xfrm>
            <a:custGeom>
              <a:avLst/>
              <a:gdLst/>
              <a:ahLst/>
              <a:cxnLst/>
              <a:rect r="r" b="b" t="t" l="l"/>
              <a:pathLst>
                <a:path h="4970526" w="5739638">
                  <a:moveTo>
                    <a:pt x="1434084" y="0"/>
                  </a:moveTo>
                  <a:lnTo>
                    <a:pt x="0" y="2484374"/>
                  </a:lnTo>
                  <a:lnTo>
                    <a:pt x="1434084" y="4970526"/>
                  </a:lnTo>
                  <a:lnTo>
                    <a:pt x="4305554" y="4970526"/>
                  </a:lnTo>
                  <a:lnTo>
                    <a:pt x="5739638" y="2484374"/>
                  </a:lnTo>
                  <a:lnTo>
                    <a:pt x="430555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6809319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-509296">
            <a:off x="14504058" y="-1962311"/>
            <a:ext cx="7570098" cy="5777678"/>
          </a:xfrm>
          <a:custGeom>
            <a:avLst/>
            <a:gdLst/>
            <a:ahLst/>
            <a:cxnLst/>
            <a:rect r="r" b="b" t="t" l="l"/>
            <a:pathLst>
              <a:path h="5777678" w="7570098">
                <a:moveTo>
                  <a:pt x="0" y="0"/>
                </a:moveTo>
                <a:lnTo>
                  <a:pt x="7570098" y="0"/>
                </a:lnTo>
                <a:lnTo>
                  <a:pt x="7570098" y="5777678"/>
                </a:lnTo>
                <a:lnTo>
                  <a:pt x="0" y="577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99" r="0" b="-27308"/>
            </a:stretch>
          </a:blipFill>
        </p:spPr>
      </p:sp>
      <p:sp>
        <p:nvSpPr>
          <p:cNvPr name="AutoShape 5" id="5"/>
          <p:cNvSpPr/>
          <p:nvPr/>
        </p:nvSpPr>
        <p:spPr>
          <a:xfrm rot="7321">
            <a:off x="13217934" y="189185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69893" y="5991903"/>
            <a:ext cx="7677783" cy="9143651"/>
          </a:xfrm>
          <a:custGeom>
            <a:avLst/>
            <a:gdLst/>
            <a:ahLst/>
            <a:cxnLst/>
            <a:rect r="r" b="b" t="t" l="l"/>
            <a:pathLst>
              <a:path h="9143651" w="7677783">
                <a:moveTo>
                  <a:pt x="0" y="0"/>
                </a:moveTo>
                <a:lnTo>
                  <a:pt x="7677783" y="0"/>
                </a:lnTo>
                <a:lnTo>
                  <a:pt x="7677783" y="9143651"/>
                </a:lnTo>
                <a:lnTo>
                  <a:pt x="0" y="9143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3000" y="10130958"/>
            <a:ext cx="1164074" cy="1114706"/>
            <a:chOff x="0" y="0"/>
            <a:chExt cx="1552099" cy="1486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29348" y="10244054"/>
            <a:ext cx="680658" cy="651790"/>
            <a:chOff x="0" y="0"/>
            <a:chExt cx="907544" cy="8690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542" cy="868934"/>
            </a:xfrm>
            <a:custGeom>
              <a:avLst/>
              <a:gdLst/>
              <a:ahLst/>
              <a:cxnLst/>
              <a:rect r="r" b="b" t="t" l="l"/>
              <a:pathLst>
                <a:path h="868934" w="907542">
                  <a:moveTo>
                    <a:pt x="453771" y="0"/>
                  </a:moveTo>
                  <a:cubicBezTo>
                    <a:pt x="403606" y="0"/>
                    <a:pt x="353441" y="19050"/>
                    <a:pt x="315214" y="57277"/>
                  </a:cubicBezTo>
                  <a:lnTo>
                    <a:pt x="76454" y="296037"/>
                  </a:lnTo>
                  <a:cubicBezTo>
                    <a:pt x="0" y="372491"/>
                    <a:pt x="0" y="496570"/>
                    <a:pt x="76454" y="572897"/>
                  </a:cubicBezTo>
                  <a:lnTo>
                    <a:pt x="315214" y="811911"/>
                  </a:lnTo>
                  <a:cubicBezTo>
                    <a:pt x="353441" y="850011"/>
                    <a:pt x="403479" y="868934"/>
                    <a:pt x="453644" y="868934"/>
                  </a:cubicBezTo>
                  <a:cubicBezTo>
                    <a:pt x="503809" y="868934"/>
                    <a:pt x="553847" y="849884"/>
                    <a:pt x="592074" y="811911"/>
                  </a:cubicBezTo>
                  <a:lnTo>
                    <a:pt x="831088" y="572897"/>
                  </a:lnTo>
                  <a:cubicBezTo>
                    <a:pt x="907542" y="496443"/>
                    <a:pt x="907542" y="372364"/>
                    <a:pt x="831088" y="296037"/>
                  </a:cubicBezTo>
                  <a:lnTo>
                    <a:pt x="592074" y="57404"/>
                  </a:lnTo>
                  <a:cubicBezTo>
                    <a:pt x="553974" y="19177"/>
                    <a:pt x="503936" y="0"/>
                    <a:pt x="453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4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87624" y="10711808"/>
            <a:ext cx="1164074" cy="1114706"/>
            <a:chOff x="0" y="0"/>
            <a:chExt cx="1552099" cy="1486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44500" y="10012608"/>
            <a:ext cx="1164074" cy="1114706"/>
            <a:chOff x="0" y="0"/>
            <a:chExt cx="1552099" cy="1486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941578" y="7062890"/>
            <a:ext cx="2842094" cy="5666714"/>
            <a:chOff x="0" y="0"/>
            <a:chExt cx="3789459" cy="75556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27"/>
              <a:ext cx="3789426" cy="7555485"/>
            </a:xfrm>
            <a:custGeom>
              <a:avLst/>
              <a:gdLst/>
              <a:ahLst/>
              <a:cxnLst/>
              <a:rect r="r" b="b" t="t" l="l"/>
              <a:pathLst>
                <a:path h="7555485" w="3789426">
                  <a:moveTo>
                    <a:pt x="3766185" y="0"/>
                  </a:moveTo>
                  <a:lnTo>
                    <a:pt x="2781300" y="983107"/>
                  </a:lnTo>
                  <a:lnTo>
                    <a:pt x="2776220" y="989838"/>
                  </a:lnTo>
                  <a:lnTo>
                    <a:pt x="2776220" y="3570986"/>
                  </a:lnTo>
                  <a:lnTo>
                    <a:pt x="1654810" y="4694174"/>
                  </a:lnTo>
                  <a:lnTo>
                    <a:pt x="1649730" y="4697603"/>
                  </a:lnTo>
                  <a:lnTo>
                    <a:pt x="1649730" y="6613906"/>
                  </a:lnTo>
                  <a:lnTo>
                    <a:pt x="1051560" y="7213854"/>
                  </a:lnTo>
                  <a:lnTo>
                    <a:pt x="0" y="7213854"/>
                  </a:lnTo>
                  <a:lnTo>
                    <a:pt x="0" y="7555485"/>
                  </a:lnTo>
                  <a:lnTo>
                    <a:pt x="35052" y="7555485"/>
                  </a:lnTo>
                  <a:lnTo>
                    <a:pt x="35052" y="7247128"/>
                  </a:lnTo>
                  <a:lnTo>
                    <a:pt x="1066546" y="7247128"/>
                  </a:lnTo>
                  <a:lnTo>
                    <a:pt x="1683131" y="6628892"/>
                  </a:lnTo>
                  <a:lnTo>
                    <a:pt x="1683131" y="4712589"/>
                  </a:lnTo>
                  <a:lnTo>
                    <a:pt x="2806319" y="3589401"/>
                  </a:lnTo>
                  <a:lnTo>
                    <a:pt x="2809621" y="3585972"/>
                  </a:lnTo>
                  <a:lnTo>
                    <a:pt x="2809621" y="1004824"/>
                  </a:lnTo>
                  <a:lnTo>
                    <a:pt x="3789426" y="23241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B9109">
                    <a:alpha val="100000"/>
                  </a:srgbClr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898631"/>
            </a:gra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19470" y="9569594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84302" y="10406036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33992" y="-1595994"/>
            <a:ext cx="2269700" cy="5169566"/>
          </a:xfrm>
          <a:custGeom>
            <a:avLst/>
            <a:gdLst/>
            <a:ahLst/>
            <a:cxnLst/>
            <a:rect r="r" b="b" t="t" l="l"/>
            <a:pathLst>
              <a:path h="5169566" w="2269700">
                <a:moveTo>
                  <a:pt x="0" y="0"/>
                </a:moveTo>
                <a:lnTo>
                  <a:pt x="2269700" y="0"/>
                </a:lnTo>
                <a:lnTo>
                  <a:pt x="2269700" y="5169567"/>
                </a:lnTo>
                <a:lnTo>
                  <a:pt x="0" y="516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835708" y="2919196"/>
          <a:ext cx="14473077" cy="5643562"/>
        </p:xfrm>
        <a:graphic>
          <a:graphicData uri="http://schemas.openxmlformats.org/drawingml/2006/table">
            <a:tbl>
              <a:tblPr/>
              <a:tblGrid>
                <a:gridCol w="5431127"/>
                <a:gridCol w="3754613"/>
                <a:gridCol w="5287336"/>
              </a:tblGrid>
              <a:tr h="1068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Exemplo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Número inteiro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Número 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character (string)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Texto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Ewerton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Verdadeiro ou falso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TRUE, 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519470" y="449373"/>
            <a:ext cx="152371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Tipos de Dados no 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9470" y="1997876"/>
            <a:ext cx="152251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R, diferentes tipos de valores podem ser armazenados em variáveis. Os principais são: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109313">
            <a:off x="15881244" y="-493619"/>
            <a:ext cx="4304699" cy="3727886"/>
            <a:chOff x="0" y="0"/>
            <a:chExt cx="5739599" cy="4970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9638" cy="4970526"/>
            </a:xfrm>
            <a:custGeom>
              <a:avLst/>
              <a:gdLst/>
              <a:ahLst/>
              <a:cxnLst/>
              <a:rect r="r" b="b" t="t" l="l"/>
              <a:pathLst>
                <a:path h="4970526" w="5739638">
                  <a:moveTo>
                    <a:pt x="1434084" y="0"/>
                  </a:moveTo>
                  <a:lnTo>
                    <a:pt x="0" y="2484374"/>
                  </a:lnTo>
                  <a:lnTo>
                    <a:pt x="1434084" y="4970526"/>
                  </a:lnTo>
                  <a:lnTo>
                    <a:pt x="4305554" y="4970526"/>
                  </a:lnTo>
                  <a:lnTo>
                    <a:pt x="5739638" y="2484374"/>
                  </a:lnTo>
                  <a:lnTo>
                    <a:pt x="430555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6809319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-509296">
            <a:off x="14504058" y="-1962311"/>
            <a:ext cx="7570098" cy="5777678"/>
          </a:xfrm>
          <a:custGeom>
            <a:avLst/>
            <a:gdLst/>
            <a:ahLst/>
            <a:cxnLst/>
            <a:rect r="r" b="b" t="t" l="l"/>
            <a:pathLst>
              <a:path h="5777678" w="7570098">
                <a:moveTo>
                  <a:pt x="0" y="0"/>
                </a:moveTo>
                <a:lnTo>
                  <a:pt x="7570098" y="0"/>
                </a:lnTo>
                <a:lnTo>
                  <a:pt x="7570098" y="5777678"/>
                </a:lnTo>
                <a:lnTo>
                  <a:pt x="0" y="577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99" r="0" b="-27308"/>
            </a:stretch>
          </a:blipFill>
        </p:spPr>
      </p:sp>
      <p:sp>
        <p:nvSpPr>
          <p:cNvPr name="AutoShape 5" id="5"/>
          <p:cNvSpPr/>
          <p:nvPr/>
        </p:nvSpPr>
        <p:spPr>
          <a:xfrm rot="7321">
            <a:off x="13217934" y="189185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69893" y="5991903"/>
            <a:ext cx="7677783" cy="9143651"/>
          </a:xfrm>
          <a:custGeom>
            <a:avLst/>
            <a:gdLst/>
            <a:ahLst/>
            <a:cxnLst/>
            <a:rect r="r" b="b" t="t" l="l"/>
            <a:pathLst>
              <a:path h="9143651" w="7677783">
                <a:moveTo>
                  <a:pt x="0" y="0"/>
                </a:moveTo>
                <a:lnTo>
                  <a:pt x="7677783" y="0"/>
                </a:lnTo>
                <a:lnTo>
                  <a:pt x="7677783" y="9143651"/>
                </a:lnTo>
                <a:lnTo>
                  <a:pt x="0" y="9143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3000" y="10130958"/>
            <a:ext cx="1164074" cy="1114706"/>
            <a:chOff x="0" y="0"/>
            <a:chExt cx="1552099" cy="1486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29348" y="10244054"/>
            <a:ext cx="680658" cy="651790"/>
            <a:chOff x="0" y="0"/>
            <a:chExt cx="907544" cy="8690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542" cy="868934"/>
            </a:xfrm>
            <a:custGeom>
              <a:avLst/>
              <a:gdLst/>
              <a:ahLst/>
              <a:cxnLst/>
              <a:rect r="r" b="b" t="t" l="l"/>
              <a:pathLst>
                <a:path h="868934" w="907542">
                  <a:moveTo>
                    <a:pt x="453771" y="0"/>
                  </a:moveTo>
                  <a:cubicBezTo>
                    <a:pt x="403606" y="0"/>
                    <a:pt x="353441" y="19050"/>
                    <a:pt x="315214" y="57277"/>
                  </a:cubicBezTo>
                  <a:lnTo>
                    <a:pt x="76454" y="296037"/>
                  </a:lnTo>
                  <a:cubicBezTo>
                    <a:pt x="0" y="372491"/>
                    <a:pt x="0" y="496570"/>
                    <a:pt x="76454" y="572897"/>
                  </a:cubicBezTo>
                  <a:lnTo>
                    <a:pt x="315214" y="811911"/>
                  </a:lnTo>
                  <a:cubicBezTo>
                    <a:pt x="353441" y="850011"/>
                    <a:pt x="403479" y="868934"/>
                    <a:pt x="453644" y="868934"/>
                  </a:cubicBezTo>
                  <a:cubicBezTo>
                    <a:pt x="503809" y="868934"/>
                    <a:pt x="553847" y="849884"/>
                    <a:pt x="592074" y="811911"/>
                  </a:cubicBezTo>
                  <a:lnTo>
                    <a:pt x="831088" y="572897"/>
                  </a:lnTo>
                  <a:cubicBezTo>
                    <a:pt x="907542" y="496443"/>
                    <a:pt x="907542" y="372364"/>
                    <a:pt x="831088" y="296037"/>
                  </a:cubicBezTo>
                  <a:lnTo>
                    <a:pt x="592074" y="57404"/>
                  </a:lnTo>
                  <a:cubicBezTo>
                    <a:pt x="553974" y="19177"/>
                    <a:pt x="503936" y="0"/>
                    <a:pt x="453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4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87624" y="10711808"/>
            <a:ext cx="1164074" cy="1114706"/>
            <a:chOff x="0" y="0"/>
            <a:chExt cx="1552099" cy="1486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44500" y="10012608"/>
            <a:ext cx="1164074" cy="1114706"/>
            <a:chOff x="0" y="0"/>
            <a:chExt cx="1552099" cy="1486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941578" y="7062890"/>
            <a:ext cx="2842094" cy="5666714"/>
            <a:chOff x="0" y="0"/>
            <a:chExt cx="3789459" cy="75556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27"/>
              <a:ext cx="3789426" cy="7555485"/>
            </a:xfrm>
            <a:custGeom>
              <a:avLst/>
              <a:gdLst/>
              <a:ahLst/>
              <a:cxnLst/>
              <a:rect r="r" b="b" t="t" l="l"/>
              <a:pathLst>
                <a:path h="7555485" w="3789426">
                  <a:moveTo>
                    <a:pt x="3766185" y="0"/>
                  </a:moveTo>
                  <a:lnTo>
                    <a:pt x="2781300" y="983107"/>
                  </a:lnTo>
                  <a:lnTo>
                    <a:pt x="2776220" y="989838"/>
                  </a:lnTo>
                  <a:lnTo>
                    <a:pt x="2776220" y="3570986"/>
                  </a:lnTo>
                  <a:lnTo>
                    <a:pt x="1654810" y="4694174"/>
                  </a:lnTo>
                  <a:lnTo>
                    <a:pt x="1649730" y="4697603"/>
                  </a:lnTo>
                  <a:lnTo>
                    <a:pt x="1649730" y="6613906"/>
                  </a:lnTo>
                  <a:lnTo>
                    <a:pt x="1051560" y="7213854"/>
                  </a:lnTo>
                  <a:lnTo>
                    <a:pt x="0" y="7213854"/>
                  </a:lnTo>
                  <a:lnTo>
                    <a:pt x="0" y="7555485"/>
                  </a:lnTo>
                  <a:lnTo>
                    <a:pt x="35052" y="7555485"/>
                  </a:lnTo>
                  <a:lnTo>
                    <a:pt x="35052" y="7247128"/>
                  </a:lnTo>
                  <a:lnTo>
                    <a:pt x="1066546" y="7247128"/>
                  </a:lnTo>
                  <a:lnTo>
                    <a:pt x="1683131" y="6628892"/>
                  </a:lnTo>
                  <a:lnTo>
                    <a:pt x="1683131" y="4712589"/>
                  </a:lnTo>
                  <a:lnTo>
                    <a:pt x="2806319" y="3589401"/>
                  </a:lnTo>
                  <a:lnTo>
                    <a:pt x="2809621" y="3585972"/>
                  </a:lnTo>
                  <a:lnTo>
                    <a:pt x="2809621" y="1004824"/>
                  </a:lnTo>
                  <a:lnTo>
                    <a:pt x="3789426" y="23241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B9109">
                    <a:alpha val="100000"/>
                  </a:srgbClr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898631"/>
            </a:gra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19470" y="9569594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84302" y="10406036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33992" y="-1595994"/>
            <a:ext cx="2269700" cy="5169566"/>
          </a:xfrm>
          <a:custGeom>
            <a:avLst/>
            <a:gdLst/>
            <a:ahLst/>
            <a:cxnLst/>
            <a:rect r="r" b="b" t="t" l="l"/>
            <a:pathLst>
              <a:path h="5169566" w="2269700">
                <a:moveTo>
                  <a:pt x="0" y="0"/>
                </a:moveTo>
                <a:lnTo>
                  <a:pt x="2269700" y="0"/>
                </a:lnTo>
                <a:lnTo>
                  <a:pt x="2269700" y="5169567"/>
                </a:lnTo>
                <a:lnTo>
                  <a:pt x="0" y="516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31425" y="469328"/>
            <a:ext cx="152371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Tipos de Dados no 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3380" y="1704761"/>
            <a:ext cx="152251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Exemplo de Declaração de Variáveis com Diferentes Tipos: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1425" y="2416319"/>
            <a:ext cx="15225150" cy="633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Número inteiro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idade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&lt;- 25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Número decimal (float)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altura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&lt;- 1.75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Texto (string)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nome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"Ewerton"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Valor lógico (booleano)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status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TRUE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Verificando os tipos de dados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class(idade) 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Retorna "integer"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class(altura)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Retorna "numeric"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 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class(nome)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# Retorna "character"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class(status)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Retorna "logical"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109313">
            <a:off x="15881244" y="-493619"/>
            <a:ext cx="4304699" cy="3727886"/>
            <a:chOff x="0" y="0"/>
            <a:chExt cx="5739599" cy="4970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9638" cy="4970526"/>
            </a:xfrm>
            <a:custGeom>
              <a:avLst/>
              <a:gdLst/>
              <a:ahLst/>
              <a:cxnLst/>
              <a:rect r="r" b="b" t="t" l="l"/>
              <a:pathLst>
                <a:path h="4970526" w="5739638">
                  <a:moveTo>
                    <a:pt x="1434084" y="0"/>
                  </a:moveTo>
                  <a:lnTo>
                    <a:pt x="0" y="2484374"/>
                  </a:lnTo>
                  <a:lnTo>
                    <a:pt x="1434084" y="4970526"/>
                  </a:lnTo>
                  <a:lnTo>
                    <a:pt x="4305554" y="4970526"/>
                  </a:lnTo>
                  <a:lnTo>
                    <a:pt x="5739638" y="2484374"/>
                  </a:lnTo>
                  <a:lnTo>
                    <a:pt x="430555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6809319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-509296">
            <a:off x="14504058" y="-1962311"/>
            <a:ext cx="7570098" cy="5777678"/>
          </a:xfrm>
          <a:custGeom>
            <a:avLst/>
            <a:gdLst/>
            <a:ahLst/>
            <a:cxnLst/>
            <a:rect r="r" b="b" t="t" l="l"/>
            <a:pathLst>
              <a:path h="5777678" w="7570098">
                <a:moveTo>
                  <a:pt x="0" y="0"/>
                </a:moveTo>
                <a:lnTo>
                  <a:pt x="7570098" y="0"/>
                </a:lnTo>
                <a:lnTo>
                  <a:pt x="7570098" y="5777678"/>
                </a:lnTo>
                <a:lnTo>
                  <a:pt x="0" y="577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99" r="0" b="-27308"/>
            </a:stretch>
          </a:blipFill>
        </p:spPr>
      </p:sp>
      <p:sp>
        <p:nvSpPr>
          <p:cNvPr name="AutoShape 5" id="5"/>
          <p:cNvSpPr/>
          <p:nvPr/>
        </p:nvSpPr>
        <p:spPr>
          <a:xfrm rot="7321">
            <a:off x="13217934" y="189185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69893" y="5991903"/>
            <a:ext cx="7677783" cy="9143651"/>
          </a:xfrm>
          <a:custGeom>
            <a:avLst/>
            <a:gdLst/>
            <a:ahLst/>
            <a:cxnLst/>
            <a:rect r="r" b="b" t="t" l="l"/>
            <a:pathLst>
              <a:path h="9143651" w="7677783">
                <a:moveTo>
                  <a:pt x="0" y="0"/>
                </a:moveTo>
                <a:lnTo>
                  <a:pt x="7677783" y="0"/>
                </a:lnTo>
                <a:lnTo>
                  <a:pt x="7677783" y="9143651"/>
                </a:lnTo>
                <a:lnTo>
                  <a:pt x="0" y="9143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3000" y="10130958"/>
            <a:ext cx="1164074" cy="1114706"/>
            <a:chOff x="0" y="0"/>
            <a:chExt cx="1552099" cy="1486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29348" y="10244054"/>
            <a:ext cx="680658" cy="651790"/>
            <a:chOff x="0" y="0"/>
            <a:chExt cx="907544" cy="8690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542" cy="868934"/>
            </a:xfrm>
            <a:custGeom>
              <a:avLst/>
              <a:gdLst/>
              <a:ahLst/>
              <a:cxnLst/>
              <a:rect r="r" b="b" t="t" l="l"/>
              <a:pathLst>
                <a:path h="868934" w="907542">
                  <a:moveTo>
                    <a:pt x="453771" y="0"/>
                  </a:moveTo>
                  <a:cubicBezTo>
                    <a:pt x="403606" y="0"/>
                    <a:pt x="353441" y="19050"/>
                    <a:pt x="315214" y="57277"/>
                  </a:cubicBezTo>
                  <a:lnTo>
                    <a:pt x="76454" y="296037"/>
                  </a:lnTo>
                  <a:cubicBezTo>
                    <a:pt x="0" y="372491"/>
                    <a:pt x="0" y="496570"/>
                    <a:pt x="76454" y="572897"/>
                  </a:cubicBezTo>
                  <a:lnTo>
                    <a:pt x="315214" y="811911"/>
                  </a:lnTo>
                  <a:cubicBezTo>
                    <a:pt x="353441" y="850011"/>
                    <a:pt x="403479" y="868934"/>
                    <a:pt x="453644" y="868934"/>
                  </a:cubicBezTo>
                  <a:cubicBezTo>
                    <a:pt x="503809" y="868934"/>
                    <a:pt x="553847" y="849884"/>
                    <a:pt x="592074" y="811911"/>
                  </a:cubicBezTo>
                  <a:lnTo>
                    <a:pt x="831088" y="572897"/>
                  </a:lnTo>
                  <a:cubicBezTo>
                    <a:pt x="907542" y="496443"/>
                    <a:pt x="907542" y="372364"/>
                    <a:pt x="831088" y="296037"/>
                  </a:cubicBezTo>
                  <a:lnTo>
                    <a:pt x="592074" y="57404"/>
                  </a:lnTo>
                  <a:cubicBezTo>
                    <a:pt x="553974" y="19177"/>
                    <a:pt x="503936" y="0"/>
                    <a:pt x="453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4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87624" y="10711808"/>
            <a:ext cx="1164074" cy="1114706"/>
            <a:chOff x="0" y="0"/>
            <a:chExt cx="1552099" cy="1486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44500" y="10012608"/>
            <a:ext cx="1164074" cy="1114706"/>
            <a:chOff x="0" y="0"/>
            <a:chExt cx="1552099" cy="1486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1940" cy="1486281"/>
            </a:xfrm>
            <a:custGeom>
              <a:avLst/>
              <a:gdLst/>
              <a:ahLst/>
              <a:cxnLst/>
              <a:rect r="r" b="b" t="t" l="l"/>
              <a:pathLst>
                <a:path h="1486281" w="1551940">
                  <a:moveTo>
                    <a:pt x="775970" y="0"/>
                  </a:moveTo>
                  <a:cubicBezTo>
                    <a:pt x="690118" y="0"/>
                    <a:pt x="604266" y="32766"/>
                    <a:pt x="538988" y="98044"/>
                  </a:cubicBezTo>
                  <a:lnTo>
                    <a:pt x="130683" y="506222"/>
                  </a:lnTo>
                  <a:cubicBezTo>
                    <a:pt x="0" y="637032"/>
                    <a:pt x="0" y="849122"/>
                    <a:pt x="130683" y="979932"/>
                  </a:cubicBezTo>
                  <a:lnTo>
                    <a:pt x="538861" y="1388745"/>
                  </a:lnTo>
                  <a:cubicBezTo>
                    <a:pt x="604266" y="1453769"/>
                    <a:pt x="689864" y="1486281"/>
                    <a:pt x="775589" y="1486281"/>
                  </a:cubicBezTo>
                  <a:cubicBezTo>
                    <a:pt x="861314" y="1486281"/>
                    <a:pt x="947039" y="1453769"/>
                    <a:pt x="1012444" y="1388745"/>
                  </a:cubicBezTo>
                  <a:lnTo>
                    <a:pt x="1421257" y="979932"/>
                  </a:lnTo>
                  <a:cubicBezTo>
                    <a:pt x="1551940" y="849249"/>
                    <a:pt x="1551940" y="637032"/>
                    <a:pt x="1421257" y="506349"/>
                  </a:cubicBezTo>
                  <a:lnTo>
                    <a:pt x="1012571" y="98044"/>
                  </a:lnTo>
                  <a:cubicBezTo>
                    <a:pt x="947547" y="32766"/>
                    <a:pt x="861822" y="0"/>
                    <a:pt x="775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24168"/>
            </a:gra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941578" y="7062890"/>
            <a:ext cx="2842094" cy="5666714"/>
            <a:chOff x="0" y="0"/>
            <a:chExt cx="3789459" cy="75556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27"/>
              <a:ext cx="3789426" cy="7555485"/>
            </a:xfrm>
            <a:custGeom>
              <a:avLst/>
              <a:gdLst/>
              <a:ahLst/>
              <a:cxnLst/>
              <a:rect r="r" b="b" t="t" l="l"/>
              <a:pathLst>
                <a:path h="7555485" w="3789426">
                  <a:moveTo>
                    <a:pt x="3766185" y="0"/>
                  </a:moveTo>
                  <a:lnTo>
                    <a:pt x="2781300" y="983107"/>
                  </a:lnTo>
                  <a:lnTo>
                    <a:pt x="2776220" y="989838"/>
                  </a:lnTo>
                  <a:lnTo>
                    <a:pt x="2776220" y="3570986"/>
                  </a:lnTo>
                  <a:lnTo>
                    <a:pt x="1654810" y="4694174"/>
                  </a:lnTo>
                  <a:lnTo>
                    <a:pt x="1649730" y="4697603"/>
                  </a:lnTo>
                  <a:lnTo>
                    <a:pt x="1649730" y="6613906"/>
                  </a:lnTo>
                  <a:lnTo>
                    <a:pt x="1051560" y="7213854"/>
                  </a:lnTo>
                  <a:lnTo>
                    <a:pt x="0" y="7213854"/>
                  </a:lnTo>
                  <a:lnTo>
                    <a:pt x="0" y="7555485"/>
                  </a:lnTo>
                  <a:lnTo>
                    <a:pt x="35052" y="7555485"/>
                  </a:lnTo>
                  <a:lnTo>
                    <a:pt x="35052" y="7247128"/>
                  </a:lnTo>
                  <a:lnTo>
                    <a:pt x="1066546" y="7247128"/>
                  </a:lnTo>
                  <a:lnTo>
                    <a:pt x="1683131" y="6628892"/>
                  </a:lnTo>
                  <a:lnTo>
                    <a:pt x="1683131" y="4712589"/>
                  </a:lnTo>
                  <a:lnTo>
                    <a:pt x="2806319" y="3589401"/>
                  </a:lnTo>
                  <a:lnTo>
                    <a:pt x="2809621" y="3585972"/>
                  </a:lnTo>
                  <a:lnTo>
                    <a:pt x="2809621" y="1004824"/>
                  </a:lnTo>
                  <a:lnTo>
                    <a:pt x="3789426" y="23241"/>
                  </a:lnTo>
                  <a:lnTo>
                    <a:pt x="376618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B9109">
                    <a:alpha val="100000"/>
                  </a:srgbClr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898631"/>
            </a:gra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19470" y="9569594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84302" y="10406036"/>
            <a:ext cx="323954" cy="323880"/>
          </a:xfrm>
          <a:custGeom>
            <a:avLst/>
            <a:gdLst/>
            <a:ahLst/>
            <a:cxnLst/>
            <a:rect r="r" b="b" t="t" l="l"/>
            <a:pathLst>
              <a:path h="323880" w="323954">
                <a:moveTo>
                  <a:pt x="0" y="0"/>
                </a:moveTo>
                <a:lnTo>
                  <a:pt x="323954" y="0"/>
                </a:lnTo>
                <a:lnTo>
                  <a:pt x="323954" y="323880"/>
                </a:lnTo>
                <a:lnTo>
                  <a:pt x="0" y="32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33992" y="-1595994"/>
            <a:ext cx="2269700" cy="5169566"/>
          </a:xfrm>
          <a:custGeom>
            <a:avLst/>
            <a:gdLst/>
            <a:ahLst/>
            <a:cxnLst/>
            <a:rect r="r" b="b" t="t" l="l"/>
            <a:pathLst>
              <a:path h="5169566" w="2269700">
                <a:moveTo>
                  <a:pt x="0" y="0"/>
                </a:moveTo>
                <a:lnTo>
                  <a:pt x="2269700" y="0"/>
                </a:lnTo>
                <a:lnTo>
                  <a:pt x="2269700" y="5169567"/>
                </a:lnTo>
                <a:lnTo>
                  <a:pt x="0" y="516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9470" y="449373"/>
            <a:ext cx="152371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Pacotes no 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9470" y="1561782"/>
            <a:ext cx="1523710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Pacotes no R são coleções de funções e dados que expandem suas funcionalidades.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💡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Por que usar pacotes?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R possui milhares de pacotes com ferramentas específicas para estatística, machine learning, visualização de dados, etc.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Evita reinventar a roda, pois muitas funções já foram criadas por especialistas.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4517" y="4771707"/>
            <a:ext cx="7987010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Instalando o pacote ggplot2 (apenas uma vez)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install.packages("ggplot2")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Carregando o pacote para uso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library(ggplot2)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77294" y="7553007"/>
            <a:ext cx="1373341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Explicação: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install.packages("ggplot2") baixa e instala o pacote ggplot2, usado para criar gráficos.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library(ggplot2) ativa o pacote para que suas funções possam ser usadas.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043951" y="4609122"/>
            <a:ext cx="2932590" cy="2818810"/>
          </a:xfrm>
          <a:custGeom>
            <a:avLst/>
            <a:gdLst/>
            <a:ahLst/>
            <a:cxnLst/>
            <a:rect r="r" b="b" t="t" l="l"/>
            <a:pathLst>
              <a:path h="2818810" w="2932590">
                <a:moveTo>
                  <a:pt x="0" y="0"/>
                </a:moveTo>
                <a:lnTo>
                  <a:pt x="2932590" y="0"/>
                </a:lnTo>
                <a:lnTo>
                  <a:pt x="2932590" y="2818810"/>
                </a:lnTo>
                <a:lnTo>
                  <a:pt x="0" y="28188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88" r="0" b="-28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922977" y="7488957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beatrizmilz.github.io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120692" y="4674631"/>
            <a:ext cx="2363246" cy="2729447"/>
          </a:xfrm>
          <a:custGeom>
            <a:avLst/>
            <a:gdLst/>
            <a:ahLst/>
            <a:cxnLst/>
            <a:rect r="r" b="b" t="t" l="l"/>
            <a:pathLst>
              <a:path h="2729447" w="2363246">
                <a:moveTo>
                  <a:pt x="0" y="0"/>
                </a:moveTo>
                <a:lnTo>
                  <a:pt x="2363246" y="0"/>
                </a:lnTo>
                <a:lnTo>
                  <a:pt x="2363246" y="2729446"/>
                </a:lnTo>
                <a:lnTo>
                  <a:pt x="0" y="2729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271803" y="7365977"/>
            <a:ext cx="2212135" cy="26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b="true" sz="148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48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didatica.tech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050" y="-1345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3759" y="-3450774"/>
            <a:ext cx="7322878" cy="7769767"/>
          </a:xfrm>
          <a:custGeom>
            <a:avLst/>
            <a:gdLst/>
            <a:ahLst/>
            <a:cxnLst/>
            <a:rect r="r" b="b" t="t" l="l"/>
            <a:pathLst>
              <a:path h="7769767" w="7322878">
                <a:moveTo>
                  <a:pt x="0" y="0"/>
                </a:moveTo>
                <a:lnTo>
                  <a:pt x="7322879" y="0"/>
                </a:lnTo>
                <a:lnTo>
                  <a:pt x="7322879" y="7769767"/>
                </a:lnTo>
                <a:lnTo>
                  <a:pt x="0" y="7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30115" y="2491126"/>
            <a:ext cx="13827770" cy="70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Uma função é como uma máquina que recebe algo, processa e devolve um resultado.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Imagine uma máquina de suco 🍊: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Você coloca frutas 🍎🍌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máquina processa 🍹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Você recebe o suco pronto!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R, uma função funciona do mesmo jeito: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Você fornece valores (argumentos)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Processamento: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função executa uma ação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Saída: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Retorna um resultado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15513" y="3108061"/>
            <a:ext cx="2905428" cy="2905428"/>
          </a:xfrm>
          <a:custGeom>
            <a:avLst/>
            <a:gdLst/>
            <a:ahLst/>
            <a:cxnLst/>
            <a:rect r="r" b="b" t="t" l="l"/>
            <a:pathLst>
              <a:path h="2905428" w="2905428">
                <a:moveTo>
                  <a:pt x="0" y="0"/>
                </a:moveTo>
                <a:lnTo>
                  <a:pt x="2905428" y="0"/>
                </a:lnTo>
                <a:lnTo>
                  <a:pt x="2905428" y="2905429"/>
                </a:lnTo>
                <a:lnTo>
                  <a:pt x="0" y="2905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5513" y="7031709"/>
            <a:ext cx="2905428" cy="2905428"/>
          </a:xfrm>
          <a:custGeom>
            <a:avLst/>
            <a:gdLst/>
            <a:ahLst/>
            <a:cxnLst/>
            <a:rect r="r" b="b" t="t" l="l"/>
            <a:pathLst>
              <a:path h="2905428" w="2905428">
                <a:moveTo>
                  <a:pt x="0" y="0"/>
                </a:moveTo>
                <a:lnTo>
                  <a:pt x="2905428" y="0"/>
                </a:lnTo>
                <a:lnTo>
                  <a:pt x="2905428" y="2905429"/>
                </a:lnTo>
                <a:lnTo>
                  <a:pt x="0" y="29054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30115" y="280440"/>
            <a:ext cx="1382777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Funções Básicas no 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0115" y="1561995"/>
            <a:ext cx="1382777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🧩 O que é uma função?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15513" y="5975390"/>
            <a:ext cx="2905428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DALL-E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15513" y="9929252"/>
            <a:ext cx="2905428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cleanpng.com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050" y="-1345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3759" y="-3450774"/>
            <a:ext cx="7322878" cy="7769767"/>
          </a:xfrm>
          <a:custGeom>
            <a:avLst/>
            <a:gdLst/>
            <a:ahLst/>
            <a:cxnLst/>
            <a:rect r="r" b="b" t="t" l="l"/>
            <a:pathLst>
              <a:path h="7769767" w="7322878">
                <a:moveTo>
                  <a:pt x="0" y="0"/>
                </a:moveTo>
                <a:lnTo>
                  <a:pt x="7322879" y="0"/>
                </a:lnTo>
                <a:lnTo>
                  <a:pt x="7322879" y="7769767"/>
                </a:lnTo>
                <a:lnTo>
                  <a:pt x="0" y="7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83004" y="981475"/>
            <a:ext cx="172666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Criando Vetores com c()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798" y="2362798"/>
            <a:ext cx="1724087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 funções no R realizam operações sobre valores ou variáveis.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798" y="3246611"/>
            <a:ext cx="1724087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Vetores são conjuntos de valores do mesmo tipo.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3004" y="4188588"/>
            <a:ext cx="17266668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vetor de números (exemplo: idades)</a:t>
            </a:r>
          </a:p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idades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c(10, 15, 20, 25, 30)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vetor de nomes (exemplo: espécies de árvores)</a:t>
            </a:r>
          </a:p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nomes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c("Acácia", "Eucalipto", "Moringa", "Sabiá", "Ipê")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Exibindo os vetores</a:t>
            </a:r>
          </a:p>
          <a:p>
            <a:pPr algn="ctr">
              <a:lnSpc>
                <a:spcPts val="2999"/>
              </a:lnSpc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print(idades) </a:t>
            </a:r>
          </a:p>
          <a:p>
            <a:pPr algn="ctr">
              <a:lnSpc>
                <a:spcPts val="2999"/>
              </a:lnSpc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print(nomes)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36460" y="7983294"/>
            <a:ext cx="1721508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Explicação: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c() combina vários valores em um vetor.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idades contém números 📊, enquanto nomes contém textos 📝.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050" y="-1345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3759" y="-3450774"/>
            <a:ext cx="7322878" cy="7769767"/>
          </a:xfrm>
          <a:custGeom>
            <a:avLst/>
            <a:gdLst/>
            <a:ahLst/>
            <a:cxnLst/>
            <a:rect r="r" b="b" t="t" l="l"/>
            <a:pathLst>
              <a:path h="7769767" w="7322878">
                <a:moveTo>
                  <a:pt x="0" y="0"/>
                </a:moveTo>
                <a:lnTo>
                  <a:pt x="7322879" y="0"/>
                </a:lnTo>
                <a:lnTo>
                  <a:pt x="7322879" y="7769767"/>
                </a:lnTo>
                <a:lnTo>
                  <a:pt x="0" y="7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830190" y="2381848"/>
            <a:ext cx="14572297" cy="6246471"/>
          </a:xfrm>
          <a:custGeom>
            <a:avLst/>
            <a:gdLst/>
            <a:ahLst/>
            <a:cxnLst/>
            <a:rect r="r" b="b" t="t" l="l"/>
            <a:pathLst>
              <a:path h="6246471" w="14572297">
                <a:moveTo>
                  <a:pt x="0" y="0"/>
                </a:moveTo>
                <a:lnTo>
                  <a:pt x="14572296" y="0"/>
                </a:lnTo>
                <a:lnTo>
                  <a:pt x="14572296" y="6246471"/>
                </a:lnTo>
                <a:lnTo>
                  <a:pt x="0" y="6246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2" t="0" r="-44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3004" y="981475"/>
            <a:ext cx="172666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Criando Vetores com c()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5855" y="8738153"/>
            <a:ext cx="4276289" cy="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b="true" sz="132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30310" y="-1345650"/>
            <a:ext cx="3328640" cy="2540490"/>
          </a:xfrm>
          <a:custGeom>
            <a:avLst/>
            <a:gdLst/>
            <a:ahLst/>
            <a:cxnLst/>
            <a:rect r="r" b="b" t="t" l="l"/>
            <a:pathLst>
              <a:path h="2540490" w="3328640">
                <a:moveTo>
                  <a:pt x="0" y="0"/>
                </a:moveTo>
                <a:lnTo>
                  <a:pt x="3328640" y="0"/>
                </a:lnTo>
                <a:lnTo>
                  <a:pt x="3328640" y="2540490"/>
                </a:lnTo>
                <a:lnTo>
                  <a:pt x="0" y="2540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1356" y="-3009096"/>
            <a:ext cx="6200668" cy="6579072"/>
          </a:xfrm>
          <a:custGeom>
            <a:avLst/>
            <a:gdLst/>
            <a:ahLst/>
            <a:cxnLst/>
            <a:rect r="r" b="b" t="t" l="l"/>
            <a:pathLst>
              <a:path h="6579072" w="6200668">
                <a:moveTo>
                  <a:pt x="0" y="0"/>
                </a:moveTo>
                <a:lnTo>
                  <a:pt x="6200668" y="0"/>
                </a:lnTo>
                <a:lnTo>
                  <a:pt x="6200668" y="6579072"/>
                </a:lnTo>
                <a:lnTo>
                  <a:pt x="0" y="657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38978" y="280440"/>
            <a:ext cx="1741004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Criando um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Data Frame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5554" y="3733789"/>
            <a:ext cx="13716893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data frame com espécies, idades e alturas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dados_arvores &lt;- data.frame(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Especie = c("Acácia", "Eucalipto", "Moringa", "Sabiá", "Ipê"),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Idade = c(10, 15, 20, 25, 30),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Altura = c(3.2, 5.4, 2.8, 4.1, 6.0) # Altura em metros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Exibindo o data frame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print(dados_arvores)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54809" y="2800728"/>
            <a:ext cx="977838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criar um data frame usamos a função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data.frame()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5554" y="1616784"/>
            <a:ext cx="1371689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vetores são úteis, mas e se quisermos armazenar diferentes tipos de dados juntos?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isso, usamos um data frame, que é como uma tabela no 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8087" y="7515214"/>
            <a:ext cx="1533182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Explicação: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data.frame() cria uma tabela organizada com colunas de diferentes tipos (texto e números).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Especie contém textos, enquanto Idade e Altura armazenam números.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30310" y="-1345650"/>
            <a:ext cx="3328640" cy="2540490"/>
          </a:xfrm>
          <a:custGeom>
            <a:avLst/>
            <a:gdLst/>
            <a:ahLst/>
            <a:cxnLst/>
            <a:rect r="r" b="b" t="t" l="l"/>
            <a:pathLst>
              <a:path h="2540490" w="3328640">
                <a:moveTo>
                  <a:pt x="0" y="0"/>
                </a:moveTo>
                <a:lnTo>
                  <a:pt x="3328640" y="0"/>
                </a:lnTo>
                <a:lnTo>
                  <a:pt x="3328640" y="2540490"/>
                </a:lnTo>
                <a:lnTo>
                  <a:pt x="0" y="2540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1356" y="-3009096"/>
            <a:ext cx="6200668" cy="6579072"/>
          </a:xfrm>
          <a:custGeom>
            <a:avLst/>
            <a:gdLst/>
            <a:ahLst/>
            <a:cxnLst/>
            <a:rect r="r" b="b" t="t" l="l"/>
            <a:pathLst>
              <a:path h="6579072" w="6200668">
                <a:moveTo>
                  <a:pt x="0" y="0"/>
                </a:moveTo>
                <a:lnTo>
                  <a:pt x="6200668" y="0"/>
                </a:lnTo>
                <a:lnTo>
                  <a:pt x="6200668" y="6579072"/>
                </a:lnTo>
                <a:lnTo>
                  <a:pt x="0" y="657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926198" y="1603945"/>
            <a:ext cx="14435605" cy="7766177"/>
          </a:xfrm>
          <a:custGeom>
            <a:avLst/>
            <a:gdLst/>
            <a:ahLst/>
            <a:cxnLst/>
            <a:rect r="r" b="b" t="t" l="l"/>
            <a:pathLst>
              <a:path h="7766177" w="14435605">
                <a:moveTo>
                  <a:pt x="0" y="0"/>
                </a:moveTo>
                <a:lnTo>
                  <a:pt x="14435604" y="0"/>
                </a:lnTo>
                <a:lnTo>
                  <a:pt x="14435604" y="7766177"/>
                </a:lnTo>
                <a:lnTo>
                  <a:pt x="0" y="7766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8978" y="280440"/>
            <a:ext cx="1741004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Criando um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Data Frame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5855" y="9363405"/>
            <a:ext cx="4276289" cy="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b="true" sz="132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7433" y="6503466"/>
            <a:ext cx="3318131" cy="5538460"/>
          </a:xfrm>
          <a:custGeom>
            <a:avLst/>
            <a:gdLst/>
            <a:ahLst/>
            <a:cxnLst/>
            <a:rect r="r" b="b" t="t" l="l"/>
            <a:pathLst>
              <a:path h="5538460" w="3318131">
                <a:moveTo>
                  <a:pt x="0" y="0"/>
                </a:moveTo>
                <a:lnTo>
                  <a:pt x="3318131" y="0"/>
                </a:lnTo>
                <a:lnTo>
                  <a:pt x="3318131" y="5538460"/>
                </a:lnTo>
                <a:lnTo>
                  <a:pt x="0" y="553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1750" y="-3450774"/>
            <a:ext cx="8054888" cy="8323727"/>
          </a:xfrm>
          <a:custGeom>
            <a:avLst/>
            <a:gdLst/>
            <a:ahLst/>
            <a:cxnLst/>
            <a:rect r="r" b="b" t="t" l="l"/>
            <a:pathLst>
              <a:path h="8323727" w="8054888">
                <a:moveTo>
                  <a:pt x="0" y="0"/>
                </a:moveTo>
                <a:lnTo>
                  <a:pt x="8054888" y="0"/>
                </a:lnTo>
                <a:lnTo>
                  <a:pt x="8054888" y="8323727"/>
                </a:lnTo>
                <a:lnTo>
                  <a:pt x="0" y="832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21785" y="-2059984"/>
            <a:ext cx="19050" cy="360945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58277" y="2459720"/>
            <a:ext cx="1738281" cy="1347168"/>
          </a:xfrm>
          <a:custGeom>
            <a:avLst/>
            <a:gdLst/>
            <a:ahLst/>
            <a:cxnLst/>
            <a:rect r="r" b="b" t="t" l="l"/>
            <a:pathLst>
              <a:path h="1347168" w="1738281">
                <a:moveTo>
                  <a:pt x="0" y="0"/>
                </a:moveTo>
                <a:lnTo>
                  <a:pt x="1738281" y="0"/>
                </a:lnTo>
                <a:lnTo>
                  <a:pt x="1738281" y="1347167"/>
                </a:lnTo>
                <a:lnTo>
                  <a:pt x="0" y="1347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523" y="4092646"/>
            <a:ext cx="2643790" cy="1626948"/>
          </a:xfrm>
          <a:custGeom>
            <a:avLst/>
            <a:gdLst/>
            <a:ahLst/>
            <a:cxnLst/>
            <a:rect r="r" b="b" t="t" l="l"/>
            <a:pathLst>
              <a:path h="1626948" w="2643790">
                <a:moveTo>
                  <a:pt x="0" y="0"/>
                </a:moveTo>
                <a:lnTo>
                  <a:pt x="2643790" y="0"/>
                </a:lnTo>
                <a:lnTo>
                  <a:pt x="2643790" y="1626948"/>
                </a:lnTo>
                <a:lnTo>
                  <a:pt x="0" y="162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88586" y="2459720"/>
            <a:ext cx="6310828" cy="3265853"/>
          </a:xfrm>
          <a:custGeom>
            <a:avLst/>
            <a:gdLst/>
            <a:ahLst/>
            <a:cxnLst/>
            <a:rect r="r" b="b" t="t" l="l"/>
            <a:pathLst>
              <a:path h="3265853" w="6310828">
                <a:moveTo>
                  <a:pt x="0" y="0"/>
                </a:moveTo>
                <a:lnTo>
                  <a:pt x="6310828" y="0"/>
                </a:lnTo>
                <a:lnTo>
                  <a:pt x="6310828" y="3265853"/>
                </a:lnTo>
                <a:lnTo>
                  <a:pt x="0" y="326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3237" y="2535920"/>
            <a:ext cx="3331810" cy="3170593"/>
          </a:xfrm>
          <a:custGeom>
            <a:avLst/>
            <a:gdLst/>
            <a:ahLst/>
            <a:cxnLst/>
            <a:rect r="r" b="b" t="t" l="l"/>
            <a:pathLst>
              <a:path h="3170593" w="3331810">
                <a:moveTo>
                  <a:pt x="0" y="0"/>
                </a:moveTo>
                <a:lnTo>
                  <a:pt x="3331809" y="0"/>
                </a:lnTo>
                <a:lnTo>
                  <a:pt x="3331809" y="3170593"/>
                </a:lnTo>
                <a:lnTo>
                  <a:pt x="0" y="3170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72705" y="7407888"/>
            <a:ext cx="2109425" cy="2436295"/>
          </a:xfrm>
          <a:custGeom>
            <a:avLst/>
            <a:gdLst/>
            <a:ahLst/>
            <a:cxnLst/>
            <a:rect r="r" b="b" t="t" l="l"/>
            <a:pathLst>
              <a:path h="2436295" w="2109425">
                <a:moveTo>
                  <a:pt x="0" y="0"/>
                </a:moveTo>
                <a:lnTo>
                  <a:pt x="2109425" y="0"/>
                </a:lnTo>
                <a:lnTo>
                  <a:pt x="2109425" y="2436295"/>
                </a:lnTo>
                <a:lnTo>
                  <a:pt x="0" y="2436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90142" y="7407888"/>
            <a:ext cx="3656274" cy="2436295"/>
          </a:xfrm>
          <a:custGeom>
            <a:avLst/>
            <a:gdLst/>
            <a:ahLst/>
            <a:cxnLst/>
            <a:rect r="r" b="b" t="t" l="l"/>
            <a:pathLst>
              <a:path h="2436295" w="3656274">
                <a:moveTo>
                  <a:pt x="0" y="0"/>
                </a:moveTo>
                <a:lnTo>
                  <a:pt x="3656274" y="0"/>
                </a:lnTo>
                <a:lnTo>
                  <a:pt x="3656274" y="2436295"/>
                </a:lnTo>
                <a:lnTo>
                  <a:pt x="0" y="2436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03494" y="7407888"/>
            <a:ext cx="4331191" cy="2436295"/>
          </a:xfrm>
          <a:custGeom>
            <a:avLst/>
            <a:gdLst/>
            <a:ahLst/>
            <a:cxnLst/>
            <a:rect r="r" b="b" t="t" l="l"/>
            <a:pathLst>
              <a:path h="2436295" w="4331191">
                <a:moveTo>
                  <a:pt x="0" y="0"/>
                </a:moveTo>
                <a:lnTo>
                  <a:pt x="4331191" y="0"/>
                </a:lnTo>
                <a:lnTo>
                  <a:pt x="4331191" y="2436295"/>
                </a:lnTo>
                <a:lnTo>
                  <a:pt x="0" y="2436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0835" y="22860"/>
            <a:ext cx="16954888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veremos?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1093" y="1787254"/>
            <a:ext cx="513915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 e Google Colab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5899" y="1150400"/>
            <a:ext cx="483037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b="true" sz="3499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70766" y="1150400"/>
            <a:ext cx="596647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b="true" sz="3499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1667" y="1150400"/>
            <a:ext cx="664666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b="true" sz="3499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71146" y="6101058"/>
            <a:ext cx="712543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b="true" sz="35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47468" y="1787254"/>
            <a:ext cx="5741621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Sintaxe Básica do 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49540" y="1787254"/>
            <a:ext cx="503909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Pacote ExpDes.pt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474" y="6735423"/>
            <a:ext cx="495588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b="true" sz="3500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Pacote ggplot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69359" y="6101058"/>
            <a:ext cx="697840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b="true" sz="35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47468" y="6735423"/>
            <a:ext cx="5741621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b="true" sz="3500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Integração Teórica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38412" y="6101058"/>
            <a:ext cx="661355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b="true" sz="35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9540" y="6735423"/>
            <a:ext cx="503909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b="true" sz="3500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Prática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58277" y="3856296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pngwing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58277" y="5470162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stickpng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49138" y="5763673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50001" y="5763673"/>
            <a:ext cx="1839664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cran.r-project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07586" y="9806083"/>
            <a:ext cx="1974545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didatica.tech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28241" y="9806083"/>
            <a:ext cx="2380076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Carlos Nepomuceno</a:t>
            </a: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79051" y="9806083"/>
            <a:ext cx="2380076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dtrends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47851" y="3122925"/>
            <a:ext cx="3280299" cy="2503595"/>
          </a:xfrm>
          <a:custGeom>
            <a:avLst/>
            <a:gdLst/>
            <a:ahLst/>
            <a:cxnLst/>
            <a:rect r="r" b="b" t="t" l="l"/>
            <a:pathLst>
              <a:path h="2503595" w="3280299">
                <a:moveTo>
                  <a:pt x="0" y="0"/>
                </a:moveTo>
                <a:lnTo>
                  <a:pt x="3280298" y="0"/>
                </a:lnTo>
                <a:lnTo>
                  <a:pt x="3280298" y="2503595"/>
                </a:lnTo>
                <a:lnTo>
                  <a:pt x="0" y="250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9" id="9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15682" y="280440"/>
            <a:ext cx="162566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📊Explorando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472" y="1656075"/>
            <a:ext cx="1641305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 que você tem uma caixa surpresa 📦 cheia de números e quer descobrir rapidamente algumas informações importantes sobre eles. A função summary() faz exatamente isso! Ela abre a caixa e mostra um resumo estatístico dos seus dados.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2186" y="3246750"/>
            <a:ext cx="426362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summary(dados_arvores)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9330" y="4280212"/>
            <a:ext cx="12809339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🧐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 que acontece?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Quando rodamos summary(valores), o R nos dá um resumo super útil, incluindo: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Valor mínimo (o menor número)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1º Quartil (o valor que divide os 25% menores)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Mediana (o valor central)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Média (a soma dos números dividida pela quantidade)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3º Quartil (o valor que divide os 75% menores)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Valor máximo (o maior número)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39330" y="7728262"/>
            <a:ext cx="1280933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Resumo rápido: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Pense no summary() como um "Raio-X 📸" dos seus números: ele te dá uma visão geral sem precisar calcular tudo na mão!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47851" y="3122925"/>
            <a:ext cx="3280299" cy="2503595"/>
          </a:xfrm>
          <a:custGeom>
            <a:avLst/>
            <a:gdLst/>
            <a:ahLst/>
            <a:cxnLst/>
            <a:rect r="r" b="b" t="t" l="l"/>
            <a:pathLst>
              <a:path h="2503595" w="3280299">
                <a:moveTo>
                  <a:pt x="0" y="0"/>
                </a:moveTo>
                <a:lnTo>
                  <a:pt x="3280298" y="0"/>
                </a:lnTo>
                <a:lnTo>
                  <a:pt x="3280298" y="2503595"/>
                </a:lnTo>
                <a:lnTo>
                  <a:pt x="0" y="250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9" id="9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443802" y="2162617"/>
            <a:ext cx="13400396" cy="5961766"/>
          </a:xfrm>
          <a:custGeom>
            <a:avLst/>
            <a:gdLst/>
            <a:ahLst/>
            <a:cxnLst/>
            <a:rect r="r" b="b" t="t" l="l"/>
            <a:pathLst>
              <a:path h="5961766" w="13400396">
                <a:moveTo>
                  <a:pt x="0" y="0"/>
                </a:moveTo>
                <a:lnTo>
                  <a:pt x="13400396" y="0"/>
                </a:lnTo>
                <a:lnTo>
                  <a:pt x="13400396" y="5961766"/>
                </a:lnTo>
                <a:lnTo>
                  <a:pt x="0" y="5961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31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5682" y="280440"/>
            <a:ext cx="162566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📊Explorando Dados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5855" y="8263452"/>
            <a:ext cx="4276289" cy="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b="true" sz="132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7739" y="-835049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1923" y="5925700"/>
            <a:ext cx="3997147" cy="3997147"/>
          </a:xfrm>
          <a:custGeom>
            <a:avLst/>
            <a:gdLst/>
            <a:ahLst/>
            <a:cxnLst/>
            <a:rect r="r" b="b" t="t" l="l"/>
            <a:pathLst>
              <a:path h="3997147" w="3997147">
                <a:moveTo>
                  <a:pt x="0" y="0"/>
                </a:moveTo>
                <a:lnTo>
                  <a:pt x="3997147" y="0"/>
                </a:lnTo>
                <a:lnTo>
                  <a:pt x="3997147" y="3997147"/>
                </a:lnTo>
                <a:lnTo>
                  <a:pt x="0" y="399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855" y="434110"/>
            <a:ext cx="1381264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Poder dos Gráficos no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855" y="1805586"/>
            <a:ext cx="1381264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Você já tentou entender uma grande lista de números só olhando para ela? 🤯 Dá um nó na cabeça, né? Agora, imagine que esses números possam virar um desenho 📊 que mostra padrões escondidos... Isso é exatamente o que um histograma faz!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855" y="3267075"/>
            <a:ext cx="1381264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O que é um Histograma?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Pense em uma caixinha de lápis de cor 🎨, onde cada cor aparece um número diferente de vezes. Um histograma faz algo parecido: ele agrupa números e mostra quantas vezes cada um aparece, transformando isso em barras coloridas que facilitam a visualização!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55" y="5290631"/>
            <a:ext cx="1381264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Vamos supor que temos algumas notas de alunos 🏫 e queremos ver quais notas foram mais frequentes.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855" y="6237376"/>
            <a:ext cx="9495756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vetor com as notas dos alunos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notas 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&lt;- c(10, 20, 20, 30, 40, 40, 50, 50, 50, 60, 70)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histograma das notas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hist(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notas,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main="Distribuição de Frequências das Notas",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Título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xlab="Notas",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Nome do eixo X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col="blue",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Cor das barras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border="black")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Cor da borda das barras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1923" y="10062884"/>
            <a:ext cx="3997147" cy="2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7739" y="-835049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7471" y="1694299"/>
            <a:ext cx="8085171" cy="8085171"/>
          </a:xfrm>
          <a:custGeom>
            <a:avLst/>
            <a:gdLst/>
            <a:ahLst/>
            <a:cxnLst/>
            <a:rect r="r" b="b" t="t" l="l"/>
            <a:pathLst>
              <a:path h="8085171" w="8085171">
                <a:moveTo>
                  <a:pt x="0" y="0"/>
                </a:moveTo>
                <a:lnTo>
                  <a:pt x="8085171" y="0"/>
                </a:lnTo>
                <a:lnTo>
                  <a:pt x="8085171" y="8085171"/>
                </a:lnTo>
                <a:lnTo>
                  <a:pt x="0" y="8085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855" y="434110"/>
            <a:ext cx="1789887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Poder dos Gráficos no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1912" y="9884747"/>
            <a:ext cx="4276289" cy="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b="true" sz="132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7739" y="-835049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6635" y="2510664"/>
            <a:ext cx="5383358" cy="5383358"/>
          </a:xfrm>
          <a:custGeom>
            <a:avLst/>
            <a:gdLst/>
            <a:ahLst/>
            <a:cxnLst/>
            <a:rect r="r" b="b" t="t" l="l"/>
            <a:pathLst>
              <a:path h="5383358" w="5383358">
                <a:moveTo>
                  <a:pt x="0" y="0"/>
                </a:moveTo>
                <a:lnTo>
                  <a:pt x="5383357" y="0"/>
                </a:lnTo>
                <a:lnTo>
                  <a:pt x="5383357" y="5383358"/>
                </a:lnTo>
                <a:lnTo>
                  <a:pt x="0" y="5383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855" y="434110"/>
            <a:ext cx="1381264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Poder dos Gráficos no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855" y="1531380"/>
            <a:ext cx="13812642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O que é um Boxplot?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 boxplot, ou gráfico de caixa, é como uma fotografia da dispersão dos dados. Ele nos mostra: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 mediana (o valor do meio) 📍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Os quartis (valores que dividem os dados em 4 partes) 📦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Outliers (valores que fogem muito do padrão) 🚨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159740" y="7941142"/>
            <a:ext cx="3997147" cy="2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55" y="4111938"/>
            <a:ext cx="1381264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Vamos usar o mesmo conjunto de notas adicionando um outlier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855" y="4778688"/>
            <a:ext cx="8363843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#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Criando um vetor com as notas dos alunos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&lt;- c(10, 20, 20, 30, 40, 40, 50, 50, 50, 60, 70, 200)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Criando um boxplot das notas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boxplot(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notas,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main="Boxplot das Notas", 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Título do gráfico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col="red", 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Cor do box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border="black"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Cor da borda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861" y="8046422"/>
            <a:ext cx="1479827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🔍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 que está acontecendo aqui?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O retângulo (box) → Representa os 50% centrais dos dados 📦.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 linha dentro do box → Indica a mediana (o valor central) 📍.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As "antenas" (linhas acima e abaixo do box) → Mostram a variação normal dos dados 📊.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Os pontos fora do box → São outliers (valores muito diferentes da maioria) 🚨.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050" y="-1345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3759" y="-3450774"/>
            <a:ext cx="7322878" cy="7769767"/>
          </a:xfrm>
          <a:custGeom>
            <a:avLst/>
            <a:gdLst/>
            <a:ahLst/>
            <a:cxnLst/>
            <a:rect r="r" b="b" t="t" l="l"/>
            <a:pathLst>
              <a:path h="7769767" w="7322878">
                <a:moveTo>
                  <a:pt x="0" y="0"/>
                </a:moveTo>
                <a:lnTo>
                  <a:pt x="7322879" y="0"/>
                </a:lnTo>
                <a:lnTo>
                  <a:pt x="7322879" y="7769767"/>
                </a:lnTo>
                <a:lnTo>
                  <a:pt x="0" y="7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980272" y="2705733"/>
          <a:ext cx="10327456" cy="6175513"/>
        </p:xfrm>
        <a:graphic>
          <a:graphicData uri="http://schemas.openxmlformats.org/drawingml/2006/table">
            <a:tbl>
              <a:tblPr/>
              <a:tblGrid>
                <a:gridCol w="3442485"/>
                <a:gridCol w="3442485"/>
                <a:gridCol w="3442485"/>
              </a:tblGrid>
              <a:tr h="97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Operador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Função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Exemplo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Adição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+ 3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Subtração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5 - 2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5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Multiplicação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 * 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 / 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5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^ ou **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Exponenciação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2^3 ou 2**3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752796" y="737640"/>
            <a:ext cx="167824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Operadores Matemáticos no 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2796" y="1972308"/>
            <a:ext cx="1678240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operadores matemáticos básicos em 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45426" y="8852672"/>
            <a:ext cx="3997147" cy="2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050" y="-1345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3759" y="-3450774"/>
            <a:ext cx="7322878" cy="7769767"/>
          </a:xfrm>
          <a:custGeom>
            <a:avLst/>
            <a:gdLst/>
            <a:ahLst/>
            <a:cxnLst/>
            <a:rect r="r" b="b" t="t" l="l"/>
            <a:pathLst>
              <a:path h="7769767" w="7322878">
                <a:moveTo>
                  <a:pt x="0" y="0"/>
                </a:moveTo>
                <a:lnTo>
                  <a:pt x="7322879" y="0"/>
                </a:lnTo>
                <a:lnTo>
                  <a:pt x="7322879" y="7769767"/>
                </a:lnTo>
                <a:lnTo>
                  <a:pt x="0" y="7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700" y="-250550"/>
            <a:ext cx="1606942" cy="988190"/>
          </a:xfrm>
          <a:custGeom>
            <a:avLst/>
            <a:gdLst/>
            <a:ahLst/>
            <a:cxnLst/>
            <a:rect r="r" b="b" t="t" l="l"/>
            <a:pathLst>
              <a:path h="988190" w="1606942">
                <a:moveTo>
                  <a:pt x="0" y="0"/>
                </a:moveTo>
                <a:lnTo>
                  <a:pt x="1606942" y="0"/>
                </a:lnTo>
                <a:lnTo>
                  <a:pt x="1606942" y="988190"/>
                </a:lnTo>
                <a:lnTo>
                  <a:pt x="0" y="98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074" y="9196726"/>
            <a:ext cx="1809332" cy="1452242"/>
          </a:xfrm>
          <a:custGeom>
            <a:avLst/>
            <a:gdLst/>
            <a:ahLst/>
            <a:cxnLst/>
            <a:rect r="r" b="b" t="t" l="l"/>
            <a:pathLst>
              <a:path h="1452242" w="1809332">
                <a:moveTo>
                  <a:pt x="0" y="0"/>
                </a:moveTo>
                <a:lnTo>
                  <a:pt x="1809332" y="0"/>
                </a:lnTo>
                <a:lnTo>
                  <a:pt x="1809332" y="1452242"/>
                </a:lnTo>
                <a:lnTo>
                  <a:pt x="0" y="145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5600" y="84006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04" y="9599701"/>
            <a:ext cx="1194405" cy="646323"/>
          </a:xfrm>
          <a:custGeom>
            <a:avLst/>
            <a:gdLst/>
            <a:ahLst/>
            <a:cxnLst/>
            <a:rect r="r" b="b" t="t" l="l"/>
            <a:pathLst>
              <a:path h="646323" w="1194405">
                <a:moveTo>
                  <a:pt x="0" y="0"/>
                </a:moveTo>
                <a:lnTo>
                  <a:pt x="1194406" y="0"/>
                </a:lnTo>
                <a:lnTo>
                  <a:pt x="1194406" y="646323"/>
                </a:lnTo>
                <a:lnTo>
                  <a:pt x="0" y="646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2009" y="9779227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AutoShape 10" id="10"/>
          <p:cNvSpPr/>
          <p:nvPr/>
        </p:nvSpPr>
        <p:spPr>
          <a:xfrm rot="7321">
            <a:off x="-2187735" y="9922850"/>
            <a:ext cx="8944670" cy="0"/>
          </a:xfrm>
          <a:prstGeom prst="line">
            <a:avLst/>
          </a:prstGeom>
          <a:ln cap="rnd" w="9525">
            <a:solidFill>
              <a:srgbClr val="0C0A9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31758" y="9849036"/>
            <a:ext cx="147600" cy="147600"/>
            <a:chOff x="0" y="0"/>
            <a:chExt cx="196800" cy="19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850" cy="196850"/>
            </a:xfrm>
            <a:custGeom>
              <a:avLst/>
              <a:gdLst/>
              <a:ahLst/>
              <a:cxnLst/>
              <a:rect r="r" b="b" t="t" l="l"/>
              <a:pathLst>
                <a:path h="196850" w="196850">
                  <a:moveTo>
                    <a:pt x="0" y="98425"/>
                  </a:moveTo>
                  <a:cubicBezTo>
                    <a:pt x="0" y="44069"/>
                    <a:pt x="44069" y="0"/>
                    <a:pt x="98425" y="0"/>
                  </a:cubicBezTo>
                  <a:cubicBezTo>
                    <a:pt x="152781" y="0"/>
                    <a:pt x="196850" y="44069"/>
                    <a:pt x="196850" y="98425"/>
                  </a:cubicBezTo>
                  <a:cubicBezTo>
                    <a:pt x="196850" y="152781"/>
                    <a:pt x="152781" y="196850"/>
                    <a:pt x="98425" y="196850"/>
                  </a:cubicBezTo>
                  <a:cubicBezTo>
                    <a:pt x="44069" y="196850"/>
                    <a:pt x="0" y="152781"/>
                    <a:pt x="0" y="98425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834693" y="2625583"/>
            <a:ext cx="6348957" cy="6180102"/>
          </a:xfrm>
          <a:custGeom>
            <a:avLst/>
            <a:gdLst/>
            <a:ahLst/>
            <a:cxnLst/>
            <a:rect r="r" b="b" t="t" l="l"/>
            <a:pathLst>
              <a:path h="6180102" w="6348957">
                <a:moveTo>
                  <a:pt x="0" y="0"/>
                </a:moveTo>
                <a:lnTo>
                  <a:pt x="6348956" y="0"/>
                </a:lnTo>
                <a:lnTo>
                  <a:pt x="6348956" y="6180101"/>
                </a:lnTo>
                <a:lnTo>
                  <a:pt x="0" y="6180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2796" y="737640"/>
            <a:ext cx="167824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Operadores Matemáticos no 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2796" y="1972308"/>
            <a:ext cx="1678240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operadores matemáticos básicos em 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16416" y="2539046"/>
            <a:ext cx="4062942" cy="633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# Operações básicas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soma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&lt;- 10 + 5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subtracao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&lt;- 20 - 3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multiplicacao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&lt;- 4 * 5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divisao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&lt;- 15 / 3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exponenciacao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&lt;- 2^3 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print(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soma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print(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subtracao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print(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multiplicacao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print(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divisao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print(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exponenciacao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10597" y="8844596"/>
            <a:ext cx="3997147" cy="2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62966" y="2866096"/>
            <a:ext cx="136206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7425" y="3907340"/>
            <a:ext cx="1101315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Pacote </a:t>
            </a: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ExpDes.pt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009886" y="5339281"/>
            <a:ext cx="4268229" cy="4061702"/>
          </a:xfrm>
          <a:custGeom>
            <a:avLst/>
            <a:gdLst/>
            <a:ahLst/>
            <a:cxnLst/>
            <a:rect r="r" b="b" t="t" l="l"/>
            <a:pathLst>
              <a:path h="4061702" w="4268229">
                <a:moveTo>
                  <a:pt x="0" y="0"/>
                </a:moveTo>
                <a:lnTo>
                  <a:pt x="4268228" y="0"/>
                </a:lnTo>
                <a:lnTo>
                  <a:pt x="4268228" y="4061701"/>
                </a:lnTo>
                <a:lnTo>
                  <a:pt x="0" y="406170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14999340" y="-1591514"/>
            <a:ext cx="5850484" cy="6115446"/>
            <a:chOff x="0" y="0"/>
            <a:chExt cx="7800645" cy="8153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722" cy="8153908"/>
            </a:xfrm>
            <a:custGeom>
              <a:avLst/>
              <a:gdLst/>
              <a:ahLst/>
              <a:cxnLst/>
              <a:rect r="r" b="b" t="t" l="l"/>
              <a:pathLst>
                <a:path h="8153908" w="7800722">
                  <a:moveTo>
                    <a:pt x="25019" y="0"/>
                  </a:moveTo>
                  <a:lnTo>
                    <a:pt x="1273175" y="1246505"/>
                  </a:lnTo>
                  <a:lnTo>
                    <a:pt x="1796415" y="1246505"/>
                  </a:lnTo>
                  <a:lnTo>
                    <a:pt x="3314573" y="2767965"/>
                  </a:lnTo>
                  <a:lnTo>
                    <a:pt x="3321304" y="2771267"/>
                  </a:lnTo>
                  <a:lnTo>
                    <a:pt x="3321304" y="4629277"/>
                  </a:lnTo>
                  <a:lnTo>
                    <a:pt x="4326128" y="5635879"/>
                  </a:lnTo>
                  <a:lnTo>
                    <a:pt x="4331208" y="5640959"/>
                  </a:lnTo>
                  <a:lnTo>
                    <a:pt x="4331208" y="6479159"/>
                  </a:lnTo>
                  <a:lnTo>
                    <a:pt x="5304282" y="7452360"/>
                  </a:lnTo>
                  <a:lnTo>
                    <a:pt x="7124065" y="7452360"/>
                  </a:lnTo>
                  <a:lnTo>
                    <a:pt x="7800722" y="8129016"/>
                  </a:lnTo>
                  <a:lnTo>
                    <a:pt x="7775702" y="8153908"/>
                  </a:lnTo>
                  <a:lnTo>
                    <a:pt x="7109206" y="7487412"/>
                  </a:lnTo>
                  <a:lnTo>
                    <a:pt x="5291074" y="7487412"/>
                  </a:lnTo>
                  <a:lnTo>
                    <a:pt x="4302887" y="6499225"/>
                  </a:lnTo>
                  <a:lnTo>
                    <a:pt x="4297807" y="6494145"/>
                  </a:lnTo>
                  <a:lnTo>
                    <a:pt x="4297807" y="5654167"/>
                  </a:lnTo>
                  <a:lnTo>
                    <a:pt x="3291205" y="4649343"/>
                  </a:lnTo>
                  <a:lnTo>
                    <a:pt x="3287903" y="4644390"/>
                  </a:lnTo>
                  <a:lnTo>
                    <a:pt x="3287903" y="2786380"/>
                  </a:lnTo>
                  <a:lnTo>
                    <a:pt x="1781556" y="1283208"/>
                  </a:lnTo>
                  <a:lnTo>
                    <a:pt x="1261491" y="1283208"/>
                  </a:lnTo>
                  <a:lnTo>
                    <a:pt x="0" y="23241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12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10872" y="-736496"/>
            <a:ext cx="1154900" cy="3949416"/>
            <a:chOff x="0" y="0"/>
            <a:chExt cx="1539867" cy="5265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6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715850" y="-11648"/>
            <a:ext cx="1374822" cy="4173994"/>
            <a:chOff x="0" y="0"/>
            <a:chExt cx="1833096" cy="5565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7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88147" y="2327469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435512" y="2374832"/>
            <a:ext cx="192600" cy="192600"/>
            <a:chOff x="0" y="0"/>
            <a:chExt cx="256800" cy="2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644697" y="4195043"/>
            <a:ext cx="287250" cy="287250"/>
            <a:chOff x="0" y="0"/>
            <a:chExt cx="383000" cy="38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692062" y="4242406"/>
            <a:ext cx="192600" cy="192600"/>
            <a:chOff x="0" y="0"/>
            <a:chExt cx="256800" cy="2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548795" y="466017"/>
            <a:ext cx="275262" cy="275262"/>
            <a:chOff x="0" y="0"/>
            <a:chExt cx="367016" cy="367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590261" y="507483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58350" y="-22253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1075979" y="8717335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8100000">
            <a:off x="-20167" y="6928456"/>
            <a:ext cx="5850484" cy="6179219"/>
            <a:chOff x="0" y="0"/>
            <a:chExt cx="7800645" cy="82389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00722" cy="8238937"/>
            </a:xfrm>
            <a:custGeom>
              <a:avLst/>
              <a:gdLst/>
              <a:ahLst/>
              <a:cxnLst/>
              <a:rect r="r" b="b" t="t" l="l"/>
              <a:pathLst>
                <a:path h="8238937" w="7800722">
                  <a:moveTo>
                    <a:pt x="25019" y="0"/>
                  </a:moveTo>
                  <a:lnTo>
                    <a:pt x="1273175" y="1259504"/>
                  </a:lnTo>
                  <a:lnTo>
                    <a:pt x="1796415" y="1259504"/>
                  </a:lnTo>
                  <a:lnTo>
                    <a:pt x="3314573" y="2796830"/>
                  </a:lnTo>
                  <a:lnTo>
                    <a:pt x="3321304" y="2800166"/>
                  </a:lnTo>
                  <a:lnTo>
                    <a:pt x="3321304" y="4677552"/>
                  </a:lnTo>
                  <a:lnTo>
                    <a:pt x="4326128" y="5694651"/>
                  </a:lnTo>
                  <a:lnTo>
                    <a:pt x="4331208" y="5699784"/>
                  </a:lnTo>
                  <a:lnTo>
                    <a:pt x="4331208" y="6546724"/>
                  </a:lnTo>
                  <a:lnTo>
                    <a:pt x="5304282" y="7530074"/>
                  </a:lnTo>
                  <a:lnTo>
                    <a:pt x="7124065" y="7530074"/>
                  </a:lnTo>
                  <a:lnTo>
                    <a:pt x="7800722" y="8213786"/>
                  </a:lnTo>
                  <a:lnTo>
                    <a:pt x="7775702" y="8238937"/>
                  </a:lnTo>
                  <a:lnTo>
                    <a:pt x="7109206" y="7565492"/>
                  </a:lnTo>
                  <a:lnTo>
                    <a:pt x="5291074" y="7565492"/>
                  </a:lnTo>
                  <a:lnTo>
                    <a:pt x="4302887" y="6567000"/>
                  </a:lnTo>
                  <a:lnTo>
                    <a:pt x="4297807" y="6561867"/>
                  </a:lnTo>
                  <a:lnTo>
                    <a:pt x="4297807" y="5713129"/>
                  </a:lnTo>
                  <a:lnTo>
                    <a:pt x="3291205" y="4697827"/>
                  </a:lnTo>
                  <a:lnTo>
                    <a:pt x="3287903" y="4692822"/>
                  </a:lnTo>
                  <a:lnTo>
                    <a:pt x="3287903" y="2815437"/>
                  </a:lnTo>
                  <a:lnTo>
                    <a:pt x="1781556" y="1296589"/>
                  </a:lnTo>
                  <a:lnTo>
                    <a:pt x="1261491" y="1296589"/>
                  </a:lnTo>
                  <a:lnTo>
                    <a:pt x="0" y="23483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12"/>
            </a:gra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4599635" y="10261271"/>
            <a:ext cx="287250" cy="287250"/>
            <a:chOff x="0" y="0"/>
            <a:chExt cx="383000" cy="38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5400000">
            <a:off x="4646998" y="10308556"/>
            <a:ext cx="192600" cy="192600"/>
            <a:chOff x="0" y="0"/>
            <a:chExt cx="256800" cy="256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-5400000">
            <a:off x="3263485" y="9783721"/>
            <a:ext cx="287250" cy="287250"/>
            <a:chOff x="0" y="0"/>
            <a:chExt cx="383000" cy="383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3310848" y="9831006"/>
            <a:ext cx="192600" cy="192600"/>
            <a:chOff x="0" y="0"/>
            <a:chExt cx="256800" cy="256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-5400000">
            <a:off x="-98720" y="8624084"/>
            <a:ext cx="1154900" cy="3949416"/>
            <a:chOff x="0" y="0"/>
            <a:chExt cx="1539867" cy="52658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/>
            </a:gradFill>
          </p:spPr>
        </p:sp>
      </p:grpSp>
      <p:grpSp>
        <p:nvGrpSpPr>
          <p:cNvPr name="Group 33" id="33"/>
          <p:cNvGrpSpPr/>
          <p:nvPr/>
        </p:nvGrpSpPr>
        <p:grpSpPr>
          <a:xfrm rot="-5400000">
            <a:off x="628456" y="7896854"/>
            <a:ext cx="1374822" cy="4173994"/>
            <a:chOff x="0" y="0"/>
            <a:chExt cx="1833096" cy="55653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1"/>
            </a:gradFill>
          </p:spPr>
        </p:sp>
      </p:grpSp>
      <p:grpSp>
        <p:nvGrpSpPr>
          <p:cNvPr name="Group 35" id="35"/>
          <p:cNvGrpSpPr/>
          <p:nvPr/>
        </p:nvGrpSpPr>
        <p:grpSpPr>
          <a:xfrm rot="-5400000">
            <a:off x="-293469" y="10563057"/>
            <a:ext cx="275262" cy="275262"/>
            <a:chOff x="0" y="0"/>
            <a:chExt cx="367016" cy="36701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-252003" y="10604472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531425" y="507483"/>
            <a:ext cx="15225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é o ExpDes.pt?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749048" y="4973697"/>
            <a:ext cx="2622176" cy="2598409"/>
          </a:xfrm>
          <a:custGeom>
            <a:avLst/>
            <a:gdLst/>
            <a:ahLst/>
            <a:cxnLst/>
            <a:rect r="r" b="b" t="t" l="l"/>
            <a:pathLst>
              <a:path h="2598409" w="2622176">
                <a:moveTo>
                  <a:pt x="0" y="0"/>
                </a:moveTo>
                <a:lnTo>
                  <a:pt x="2622176" y="0"/>
                </a:lnTo>
                <a:lnTo>
                  <a:pt x="2622176" y="2598409"/>
                </a:lnTo>
                <a:lnTo>
                  <a:pt x="0" y="2598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1712" y="4506000"/>
            <a:ext cx="2622176" cy="2598409"/>
          </a:xfrm>
          <a:custGeom>
            <a:avLst/>
            <a:gdLst/>
            <a:ahLst/>
            <a:cxnLst/>
            <a:rect r="r" b="b" t="t" l="l"/>
            <a:pathLst>
              <a:path h="2598409" w="2622176">
                <a:moveTo>
                  <a:pt x="0" y="0"/>
                </a:moveTo>
                <a:lnTo>
                  <a:pt x="2622175" y="0"/>
                </a:lnTo>
                <a:lnTo>
                  <a:pt x="2622175" y="2598409"/>
                </a:lnTo>
                <a:lnTo>
                  <a:pt x="0" y="2598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624226" y="4667376"/>
            <a:ext cx="4270200" cy="4270200"/>
            <a:chOff x="0" y="0"/>
            <a:chExt cx="5693600" cy="56936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960114" y="4912764"/>
            <a:ext cx="4270200" cy="4270200"/>
            <a:chOff x="0" y="0"/>
            <a:chExt cx="5693600" cy="56936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296000" y="5158152"/>
            <a:ext cx="4270200" cy="4270200"/>
            <a:chOff x="0" y="0"/>
            <a:chExt cx="5693600" cy="56936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4631888" y="5403538"/>
            <a:ext cx="4270200" cy="4270200"/>
            <a:chOff x="0" y="0"/>
            <a:chExt cx="5693600" cy="56936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4967776" y="5648926"/>
            <a:ext cx="4270200" cy="4270200"/>
            <a:chOff x="0" y="0"/>
            <a:chExt cx="5693600" cy="56936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531425" y="1751207"/>
            <a:ext cx="1526887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ExpDes.pt é um pacote do R desenvolvido para auxiliar na análise de experimentos agronômicos e florestais. Ele permite a realização de análises estatísticas como ANOVA, testes de médias (Tukey, Scott-Knott, Duncan) e avaliações de homogeneidade de variâncias.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31425" y="4525050"/>
            <a:ext cx="152251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Delineamentos Experimentais no ExpDes.pt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31425" y="7006312"/>
            <a:ext cx="152251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pacote é compatível com várias configurações experimentais frequentemente utilizadas na pesquisa florestal, incluindo DIC, DBC e designs fatoriais.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31425" y="5210543"/>
            <a:ext cx="1526887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delineamentos experimentais são essenciais para assegurar que os resultados de um experimento sejam confiáveis e possibilitem inferências estatísticas apropriadas. No âmbito da engenharia florestal, esses delineamentos são cruciais para organizar os experimentos de maneira a reduzir erros e aumentar a precisão dos resultados.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31425" y="3324900"/>
            <a:ext cx="152251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Autores: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Eric Batista Ferreira (Unifal-MG) Denismar Alves Nogueira (Unifal-MG) Pórtya Pisciteli Cavalcanti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14999340" y="-1591514"/>
            <a:ext cx="5850484" cy="6115446"/>
            <a:chOff x="0" y="0"/>
            <a:chExt cx="7800645" cy="8153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722" cy="8153908"/>
            </a:xfrm>
            <a:custGeom>
              <a:avLst/>
              <a:gdLst/>
              <a:ahLst/>
              <a:cxnLst/>
              <a:rect r="r" b="b" t="t" l="l"/>
              <a:pathLst>
                <a:path h="8153908" w="7800722">
                  <a:moveTo>
                    <a:pt x="25019" y="0"/>
                  </a:moveTo>
                  <a:lnTo>
                    <a:pt x="1273175" y="1246505"/>
                  </a:lnTo>
                  <a:lnTo>
                    <a:pt x="1796415" y="1246505"/>
                  </a:lnTo>
                  <a:lnTo>
                    <a:pt x="3314573" y="2767965"/>
                  </a:lnTo>
                  <a:lnTo>
                    <a:pt x="3321304" y="2771267"/>
                  </a:lnTo>
                  <a:lnTo>
                    <a:pt x="3321304" y="4629277"/>
                  </a:lnTo>
                  <a:lnTo>
                    <a:pt x="4326128" y="5635879"/>
                  </a:lnTo>
                  <a:lnTo>
                    <a:pt x="4331208" y="5640959"/>
                  </a:lnTo>
                  <a:lnTo>
                    <a:pt x="4331208" y="6479159"/>
                  </a:lnTo>
                  <a:lnTo>
                    <a:pt x="5304282" y="7452360"/>
                  </a:lnTo>
                  <a:lnTo>
                    <a:pt x="7124065" y="7452360"/>
                  </a:lnTo>
                  <a:lnTo>
                    <a:pt x="7800722" y="8129016"/>
                  </a:lnTo>
                  <a:lnTo>
                    <a:pt x="7775702" y="8153908"/>
                  </a:lnTo>
                  <a:lnTo>
                    <a:pt x="7109206" y="7487412"/>
                  </a:lnTo>
                  <a:lnTo>
                    <a:pt x="5291074" y="7487412"/>
                  </a:lnTo>
                  <a:lnTo>
                    <a:pt x="4302887" y="6499225"/>
                  </a:lnTo>
                  <a:lnTo>
                    <a:pt x="4297807" y="6494145"/>
                  </a:lnTo>
                  <a:lnTo>
                    <a:pt x="4297807" y="5654167"/>
                  </a:lnTo>
                  <a:lnTo>
                    <a:pt x="3291205" y="4649343"/>
                  </a:lnTo>
                  <a:lnTo>
                    <a:pt x="3287903" y="4644390"/>
                  </a:lnTo>
                  <a:lnTo>
                    <a:pt x="3287903" y="2786380"/>
                  </a:lnTo>
                  <a:lnTo>
                    <a:pt x="1781556" y="1283208"/>
                  </a:lnTo>
                  <a:lnTo>
                    <a:pt x="1261491" y="1283208"/>
                  </a:lnTo>
                  <a:lnTo>
                    <a:pt x="0" y="23241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12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10872" y="-736496"/>
            <a:ext cx="1154900" cy="3949416"/>
            <a:chOff x="0" y="0"/>
            <a:chExt cx="1539867" cy="5265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6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715850" y="-11648"/>
            <a:ext cx="1374822" cy="4173994"/>
            <a:chOff x="0" y="0"/>
            <a:chExt cx="1833096" cy="5565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7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88147" y="2327469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435512" y="2374832"/>
            <a:ext cx="192600" cy="192600"/>
            <a:chOff x="0" y="0"/>
            <a:chExt cx="256800" cy="2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644697" y="4195043"/>
            <a:ext cx="287250" cy="287250"/>
            <a:chOff x="0" y="0"/>
            <a:chExt cx="383000" cy="38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692062" y="4242406"/>
            <a:ext cx="192600" cy="192600"/>
            <a:chOff x="0" y="0"/>
            <a:chExt cx="256800" cy="2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548795" y="466017"/>
            <a:ext cx="275262" cy="275262"/>
            <a:chOff x="0" y="0"/>
            <a:chExt cx="367016" cy="367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590261" y="507483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58350" y="-22253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1075979" y="8717335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8100000">
            <a:off x="-20167" y="6928456"/>
            <a:ext cx="5850484" cy="6179219"/>
            <a:chOff x="0" y="0"/>
            <a:chExt cx="7800645" cy="82389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00722" cy="8238937"/>
            </a:xfrm>
            <a:custGeom>
              <a:avLst/>
              <a:gdLst/>
              <a:ahLst/>
              <a:cxnLst/>
              <a:rect r="r" b="b" t="t" l="l"/>
              <a:pathLst>
                <a:path h="8238937" w="7800722">
                  <a:moveTo>
                    <a:pt x="25019" y="0"/>
                  </a:moveTo>
                  <a:lnTo>
                    <a:pt x="1273175" y="1259504"/>
                  </a:lnTo>
                  <a:lnTo>
                    <a:pt x="1796415" y="1259504"/>
                  </a:lnTo>
                  <a:lnTo>
                    <a:pt x="3314573" y="2796830"/>
                  </a:lnTo>
                  <a:lnTo>
                    <a:pt x="3321304" y="2800166"/>
                  </a:lnTo>
                  <a:lnTo>
                    <a:pt x="3321304" y="4677552"/>
                  </a:lnTo>
                  <a:lnTo>
                    <a:pt x="4326128" y="5694651"/>
                  </a:lnTo>
                  <a:lnTo>
                    <a:pt x="4331208" y="5699784"/>
                  </a:lnTo>
                  <a:lnTo>
                    <a:pt x="4331208" y="6546724"/>
                  </a:lnTo>
                  <a:lnTo>
                    <a:pt x="5304282" y="7530074"/>
                  </a:lnTo>
                  <a:lnTo>
                    <a:pt x="7124065" y="7530074"/>
                  </a:lnTo>
                  <a:lnTo>
                    <a:pt x="7800722" y="8213786"/>
                  </a:lnTo>
                  <a:lnTo>
                    <a:pt x="7775702" y="8238937"/>
                  </a:lnTo>
                  <a:lnTo>
                    <a:pt x="7109206" y="7565492"/>
                  </a:lnTo>
                  <a:lnTo>
                    <a:pt x="5291074" y="7565492"/>
                  </a:lnTo>
                  <a:lnTo>
                    <a:pt x="4302887" y="6567000"/>
                  </a:lnTo>
                  <a:lnTo>
                    <a:pt x="4297807" y="6561867"/>
                  </a:lnTo>
                  <a:lnTo>
                    <a:pt x="4297807" y="5713129"/>
                  </a:lnTo>
                  <a:lnTo>
                    <a:pt x="3291205" y="4697827"/>
                  </a:lnTo>
                  <a:lnTo>
                    <a:pt x="3287903" y="4692822"/>
                  </a:lnTo>
                  <a:lnTo>
                    <a:pt x="3287903" y="2815437"/>
                  </a:lnTo>
                  <a:lnTo>
                    <a:pt x="1781556" y="1296589"/>
                  </a:lnTo>
                  <a:lnTo>
                    <a:pt x="1261491" y="1296589"/>
                  </a:lnTo>
                  <a:lnTo>
                    <a:pt x="0" y="23483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12"/>
            </a:gra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4599635" y="10261271"/>
            <a:ext cx="287250" cy="287250"/>
            <a:chOff x="0" y="0"/>
            <a:chExt cx="383000" cy="38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5400000">
            <a:off x="4646998" y="10308556"/>
            <a:ext cx="192600" cy="192600"/>
            <a:chOff x="0" y="0"/>
            <a:chExt cx="256800" cy="256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-5400000">
            <a:off x="3263485" y="9783721"/>
            <a:ext cx="287250" cy="287250"/>
            <a:chOff x="0" y="0"/>
            <a:chExt cx="383000" cy="383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3310848" y="9831006"/>
            <a:ext cx="192600" cy="192600"/>
            <a:chOff x="0" y="0"/>
            <a:chExt cx="256800" cy="256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-5400000">
            <a:off x="-98720" y="8624084"/>
            <a:ext cx="1154900" cy="3949416"/>
            <a:chOff x="0" y="0"/>
            <a:chExt cx="1539867" cy="52658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/>
            </a:gradFill>
          </p:spPr>
        </p:sp>
      </p:grpSp>
      <p:grpSp>
        <p:nvGrpSpPr>
          <p:cNvPr name="Group 33" id="33"/>
          <p:cNvGrpSpPr/>
          <p:nvPr/>
        </p:nvGrpSpPr>
        <p:grpSpPr>
          <a:xfrm rot="-5400000">
            <a:off x="628456" y="7896854"/>
            <a:ext cx="1374822" cy="4173994"/>
            <a:chOff x="0" y="0"/>
            <a:chExt cx="1833096" cy="55653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1"/>
            </a:gradFill>
          </p:spPr>
        </p:sp>
      </p:grpSp>
      <p:grpSp>
        <p:nvGrpSpPr>
          <p:cNvPr name="Group 35" id="35"/>
          <p:cNvGrpSpPr/>
          <p:nvPr/>
        </p:nvGrpSpPr>
        <p:grpSpPr>
          <a:xfrm rot="-5400000">
            <a:off x="-293469" y="10563057"/>
            <a:ext cx="275262" cy="275262"/>
            <a:chOff x="0" y="0"/>
            <a:chExt cx="367016" cy="36701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-252003" y="10604472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624226" y="4667376"/>
            <a:ext cx="4270200" cy="4270200"/>
            <a:chOff x="0" y="0"/>
            <a:chExt cx="5693600" cy="5693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960114" y="4912764"/>
            <a:ext cx="4270200" cy="4270200"/>
            <a:chOff x="0" y="0"/>
            <a:chExt cx="5693600" cy="5693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4296000" y="5158152"/>
            <a:ext cx="4270200" cy="4270200"/>
            <a:chOff x="0" y="0"/>
            <a:chExt cx="5693600" cy="56936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4631888" y="5403538"/>
            <a:ext cx="4270200" cy="4270200"/>
            <a:chOff x="0" y="0"/>
            <a:chExt cx="5693600" cy="56936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4967776" y="5648926"/>
            <a:ext cx="4270200" cy="4270200"/>
            <a:chOff x="0" y="0"/>
            <a:chExt cx="5693600" cy="56936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1958530" y="4162346"/>
            <a:ext cx="6033580" cy="4331344"/>
          </a:xfrm>
          <a:custGeom>
            <a:avLst/>
            <a:gdLst/>
            <a:ahLst/>
            <a:cxnLst/>
            <a:rect r="r" b="b" t="t" l="l"/>
            <a:pathLst>
              <a:path h="4331344" w="6033580">
                <a:moveTo>
                  <a:pt x="0" y="0"/>
                </a:moveTo>
                <a:lnTo>
                  <a:pt x="6033580" y="0"/>
                </a:lnTo>
                <a:lnTo>
                  <a:pt x="6033580" y="4331344"/>
                </a:lnTo>
                <a:lnTo>
                  <a:pt x="0" y="433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89255" y="198924"/>
            <a:ext cx="17595407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Delineamento Inteiramente Casualizado (DIC)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5143" y="2304971"/>
            <a:ext cx="1760517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O que é?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DIC, os tratamentos são aplicados de forma totalmente aleatória às unidades experimentais. Esse delineamento é indicado quando todas as unidades são homogêneas, ou seja, não há fatores externos que possam influenciar significativamente as respostas.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8598" y="4586309"/>
            <a:ext cx="11669275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Simples de planejar e analisar.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Adequado para ambientes controlados (ex.: viveiros, laboratórios).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Desvantagens: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❌ Não considera variações ambientais, o que pode aumentar o erro experimental.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Exemplo na Engenharia Florestal: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 de germinação de sementes sob diferentes condições de luz.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Crescimento inicial de mudas em recipientes distintos.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69202" y="8466927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agronomiar.github.io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6850" y="2017438"/>
            <a:ext cx="1134300" cy="125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3"/>
              </a:lnSpc>
            </a:pPr>
            <a:r>
              <a:rPr lang="en-US" b="true" sz="7703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0601" y="3026487"/>
            <a:ext cx="8986797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Introdução ao </a:t>
            </a:r>
            <a:r>
              <a:rPr lang="en-US" sz="8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8000" b="true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 e ao </a:t>
            </a:r>
          </a:p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Google Colab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9477375" y="6962083"/>
            <a:ext cx="1738281" cy="1347168"/>
          </a:xfrm>
          <a:custGeom>
            <a:avLst/>
            <a:gdLst/>
            <a:ahLst/>
            <a:cxnLst/>
            <a:rect r="r" b="b" t="t" l="l"/>
            <a:pathLst>
              <a:path h="1347168" w="1738281">
                <a:moveTo>
                  <a:pt x="0" y="0"/>
                </a:moveTo>
                <a:lnTo>
                  <a:pt x="1738281" y="0"/>
                </a:lnTo>
                <a:lnTo>
                  <a:pt x="1738281" y="1347168"/>
                </a:lnTo>
                <a:lnTo>
                  <a:pt x="0" y="134716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500210" y="6769812"/>
            <a:ext cx="2643790" cy="1626948"/>
          </a:xfrm>
          <a:custGeom>
            <a:avLst/>
            <a:gdLst/>
            <a:ahLst/>
            <a:cxnLst/>
            <a:rect r="r" b="b" t="t" l="l"/>
            <a:pathLst>
              <a:path h="1626948" w="2643790">
                <a:moveTo>
                  <a:pt x="0" y="0"/>
                </a:moveTo>
                <a:lnTo>
                  <a:pt x="2643790" y="0"/>
                </a:lnTo>
                <a:lnTo>
                  <a:pt x="2643790" y="1626948"/>
                </a:lnTo>
                <a:lnTo>
                  <a:pt x="0" y="162694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477375" y="8358660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pngwing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2964" y="8358660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stickpng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14999340" y="-1591514"/>
            <a:ext cx="5850484" cy="6115446"/>
            <a:chOff x="0" y="0"/>
            <a:chExt cx="7800645" cy="8153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722" cy="8153908"/>
            </a:xfrm>
            <a:custGeom>
              <a:avLst/>
              <a:gdLst/>
              <a:ahLst/>
              <a:cxnLst/>
              <a:rect r="r" b="b" t="t" l="l"/>
              <a:pathLst>
                <a:path h="8153908" w="7800722">
                  <a:moveTo>
                    <a:pt x="25019" y="0"/>
                  </a:moveTo>
                  <a:lnTo>
                    <a:pt x="1273175" y="1246505"/>
                  </a:lnTo>
                  <a:lnTo>
                    <a:pt x="1796415" y="1246505"/>
                  </a:lnTo>
                  <a:lnTo>
                    <a:pt x="3314573" y="2767965"/>
                  </a:lnTo>
                  <a:lnTo>
                    <a:pt x="3321304" y="2771267"/>
                  </a:lnTo>
                  <a:lnTo>
                    <a:pt x="3321304" y="4629277"/>
                  </a:lnTo>
                  <a:lnTo>
                    <a:pt x="4326128" y="5635879"/>
                  </a:lnTo>
                  <a:lnTo>
                    <a:pt x="4331208" y="5640959"/>
                  </a:lnTo>
                  <a:lnTo>
                    <a:pt x="4331208" y="6479159"/>
                  </a:lnTo>
                  <a:lnTo>
                    <a:pt x="5304282" y="7452360"/>
                  </a:lnTo>
                  <a:lnTo>
                    <a:pt x="7124065" y="7452360"/>
                  </a:lnTo>
                  <a:lnTo>
                    <a:pt x="7800722" y="8129016"/>
                  </a:lnTo>
                  <a:lnTo>
                    <a:pt x="7775702" y="8153908"/>
                  </a:lnTo>
                  <a:lnTo>
                    <a:pt x="7109206" y="7487412"/>
                  </a:lnTo>
                  <a:lnTo>
                    <a:pt x="5291074" y="7487412"/>
                  </a:lnTo>
                  <a:lnTo>
                    <a:pt x="4302887" y="6499225"/>
                  </a:lnTo>
                  <a:lnTo>
                    <a:pt x="4297807" y="6494145"/>
                  </a:lnTo>
                  <a:lnTo>
                    <a:pt x="4297807" y="5654167"/>
                  </a:lnTo>
                  <a:lnTo>
                    <a:pt x="3291205" y="4649343"/>
                  </a:lnTo>
                  <a:lnTo>
                    <a:pt x="3287903" y="4644390"/>
                  </a:lnTo>
                  <a:lnTo>
                    <a:pt x="3287903" y="2786380"/>
                  </a:lnTo>
                  <a:lnTo>
                    <a:pt x="1781556" y="1283208"/>
                  </a:lnTo>
                  <a:lnTo>
                    <a:pt x="1261491" y="1283208"/>
                  </a:lnTo>
                  <a:lnTo>
                    <a:pt x="0" y="23241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12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10872" y="-736496"/>
            <a:ext cx="1154900" cy="3949416"/>
            <a:chOff x="0" y="0"/>
            <a:chExt cx="1539867" cy="5265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6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715850" y="-11648"/>
            <a:ext cx="1374822" cy="4173994"/>
            <a:chOff x="0" y="0"/>
            <a:chExt cx="1833096" cy="5565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7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88147" y="2327469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435512" y="2374832"/>
            <a:ext cx="192600" cy="192600"/>
            <a:chOff x="0" y="0"/>
            <a:chExt cx="256800" cy="2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644697" y="4195043"/>
            <a:ext cx="287250" cy="287250"/>
            <a:chOff x="0" y="0"/>
            <a:chExt cx="383000" cy="38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692062" y="4242406"/>
            <a:ext cx="192600" cy="192600"/>
            <a:chOff x="0" y="0"/>
            <a:chExt cx="256800" cy="2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548795" y="466017"/>
            <a:ext cx="275262" cy="275262"/>
            <a:chOff x="0" y="0"/>
            <a:chExt cx="367016" cy="367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590261" y="507483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58350" y="-22253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1075979" y="8717335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8100000">
            <a:off x="-20167" y="6928456"/>
            <a:ext cx="5850484" cy="6179219"/>
            <a:chOff x="0" y="0"/>
            <a:chExt cx="7800645" cy="82389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00722" cy="8238937"/>
            </a:xfrm>
            <a:custGeom>
              <a:avLst/>
              <a:gdLst/>
              <a:ahLst/>
              <a:cxnLst/>
              <a:rect r="r" b="b" t="t" l="l"/>
              <a:pathLst>
                <a:path h="8238937" w="7800722">
                  <a:moveTo>
                    <a:pt x="25019" y="0"/>
                  </a:moveTo>
                  <a:lnTo>
                    <a:pt x="1273175" y="1259504"/>
                  </a:lnTo>
                  <a:lnTo>
                    <a:pt x="1796415" y="1259504"/>
                  </a:lnTo>
                  <a:lnTo>
                    <a:pt x="3314573" y="2796830"/>
                  </a:lnTo>
                  <a:lnTo>
                    <a:pt x="3321304" y="2800166"/>
                  </a:lnTo>
                  <a:lnTo>
                    <a:pt x="3321304" y="4677552"/>
                  </a:lnTo>
                  <a:lnTo>
                    <a:pt x="4326128" y="5694651"/>
                  </a:lnTo>
                  <a:lnTo>
                    <a:pt x="4331208" y="5699784"/>
                  </a:lnTo>
                  <a:lnTo>
                    <a:pt x="4331208" y="6546724"/>
                  </a:lnTo>
                  <a:lnTo>
                    <a:pt x="5304282" y="7530074"/>
                  </a:lnTo>
                  <a:lnTo>
                    <a:pt x="7124065" y="7530074"/>
                  </a:lnTo>
                  <a:lnTo>
                    <a:pt x="7800722" y="8213786"/>
                  </a:lnTo>
                  <a:lnTo>
                    <a:pt x="7775702" y="8238937"/>
                  </a:lnTo>
                  <a:lnTo>
                    <a:pt x="7109206" y="7565492"/>
                  </a:lnTo>
                  <a:lnTo>
                    <a:pt x="5291074" y="7565492"/>
                  </a:lnTo>
                  <a:lnTo>
                    <a:pt x="4302887" y="6567000"/>
                  </a:lnTo>
                  <a:lnTo>
                    <a:pt x="4297807" y="6561867"/>
                  </a:lnTo>
                  <a:lnTo>
                    <a:pt x="4297807" y="5713129"/>
                  </a:lnTo>
                  <a:lnTo>
                    <a:pt x="3291205" y="4697827"/>
                  </a:lnTo>
                  <a:lnTo>
                    <a:pt x="3287903" y="4692822"/>
                  </a:lnTo>
                  <a:lnTo>
                    <a:pt x="3287903" y="2815437"/>
                  </a:lnTo>
                  <a:lnTo>
                    <a:pt x="1781556" y="1296589"/>
                  </a:lnTo>
                  <a:lnTo>
                    <a:pt x="1261491" y="1296589"/>
                  </a:lnTo>
                  <a:lnTo>
                    <a:pt x="0" y="23483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12"/>
            </a:gra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4599635" y="10261271"/>
            <a:ext cx="287250" cy="287250"/>
            <a:chOff x="0" y="0"/>
            <a:chExt cx="383000" cy="38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5400000">
            <a:off x="4646998" y="10308556"/>
            <a:ext cx="192600" cy="192600"/>
            <a:chOff x="0" y="0"/>
            <a:chExt cx="256800" cy="256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-5400000">
            <a:off x="3263485" y="9783721"/>
            <a:ext cx="287250" cy="287250"/>
            <a:chOff x="0" y="0"/>
            <a:chExt cx="383000" cy="383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3310848" y="9831006"/>
            <a:ext cx="192600" cy="192600"/>
            <a:chOff x="0" y="0"/>
            <a:chExt cx="256800" cy="256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-5400000">
            <a:off x="-98720" y="8624084"/>
            <a:ext cx="1154900" cy="3949416"/>
            <a:chOff x="0" y="0"/>
            <a:chExt cx="1539867" cy="52658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/>
            </a:gradFill>
          </p:spPr>
        </p:sp>
      </p:grpSp>
      <p:grpSp>
        <p:nvGrpSpPr>
          <p:cNvPr name="Group 33" id="33"/>
          <p:cNvGrpSpPr/>
          <p:nvPr/>
        </p:nvGrpSpPr>
        <p:grpSpPr>
          <a:xfrm rot="-5400000">
            <a:off x="628456" y="7896854"/>
            <a:ext cx="1374822" cy="4173994"/>
            <a:chOff x="0" y="0"/>
            <a:chExt cx="1833096" cy="55653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1"/>
            </a:gradFill>
          </p:spPr>
        </p:sp>
      </p:grpSp>
      <p:grpSp>
        <p:nvGrpSpPr>
          <p:cNvPr name="Group 35" id="35"/>
          <p:cNvGrpSpPr/>
          <p:nvPr/>
        </p:nvGrpSpPr>
        <p:grpSpPr>
          <a:xfrm rot="-5400000">
            <a:off x="-293469" y="10563057"/>
            <a:ext cx="275262" cy="275262"/>
            <a:chOff x="0" y="0"/>
            <a:chExt cx="367016" cy="36701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-252003" y="10604472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624226" y="4667376"/>
            <a:ext cx="4270200" cy="4270200"/>
            <a:chOff x="0" y="0"/>
            <a:chExt cx="5693600" cy="5693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960114" y="4912764"/>
            <a:ext cx="4270200" cy="4270200"/>
            <a:chOff x="0" y="0"/>
            <a:chExt cx="5693600" cy="5693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4296000" y="5158152"/>
            <a:ext cx="4270200" cy="4270200"/>
            <a:chOff x="0" y="0"/>
            <a:chExt cx="5693600" cy="56936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4631888" y="5403538"/>
            <a:ext cx="4270200" cy="4270200"/>
            <a:chOff x="0" y="0"/>
            <a:chExt cx="5693600" cy="56936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4967776" y="5648926"/>
            <a:ext cx="4270200" cy="4270200"/>
            <a:chOff x="0" y="0"/>
            <a:chExt cx="5693600" cy="56936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1498179" y="4100581"/>
            <a:ext cx="6582768" cy="4682588"/>
          </a:xfrm>
          <a:custGeom>
            <a:avLst/>
            <a:gdLst/>
            <a:ahLst/>
            <a:cxnLst/>
            <a:rect r="r" b="b" t="t" l="l"/>
            <a:pathLst>
              <a:path h="4682588" w="6582768">
                <a:moveTo>
                  <a:pt x="0" y="0"/>
                </a:moveTo>
                <a:lnTo>
                  <a:pt x="6582768" y="0"/>
                </a:lnTo>
                <a:lnTo>
                  <a:pt x="6582768" y="4682588"/>
                </a:lnTo>
                <a:lnTo>
                  <a:pt x="0" y="468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305694" y="146536"/>
            <a:ext cx="17129818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Delineamento em Blocos Casualizados (DBC)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05694" y="2195581"/>
            <a:ext cx="1712981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O que é?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DBC é utilizado quando há alguma fonte de variação conhecida entre os blocos experimentais (ex.: diferenças no solo, altitude, umidade). Cada bloco contém todas as repetições dos tratamentos, permitindo que essa variação seja controlada.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05694" y="3919606"/>
            <a:ext cx="10966613" cy="52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Reduz o efeito de variáveis não controladas.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Maior precisão estatística do que o DIC.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Ideal para experimentos de campo, onde há diferenças no ambiente.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Desvantagens: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❌ Mais complexo de planejar e analisar.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❌ Necessário definir corretamente os blocos.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Exemplo na Engenharia Florestal: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Avaliação de clones de eucalipto em diferentes áreas de um campo experimental.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Testes de fertilização em diferentes condições de solo.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69202" y="8814152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agronomiar.github.io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14999340" y="-1591514"/>
            <a:ext cx="5850484" cy="6115446"/>
            <a:chOff x="0" y="0"/>
            <a:chExt cx="7800645" cy="8153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722" cy="8153908"/>
            </a:xfrm>
            <a:custGeom>
              <a:avLst/>
              <a:gdLst/>
              <a:ahLst/>
              <a:cxnLst/>
              <a:rect r="r" b="b" t="t" l="l"/>
              <a:pathLst>
                <a:path h="8153908" w="7800722">
                  <a:moveTo>
                    <a:pt x="25019" y="0"/>
                  </a:moveTo>
                  <a:lnTo>
                    <a:pt x="1273175" y="1246505"/>
                  </a:lnTo>
                  <a:lnTo>
                    <a:pt x="1796415" y="1246505"/>
                  </a:lnTo>
                  <a:lnTo>
                    <a:pt x="3314573" y="2767965"/>
                  </a:lnTo>
                  <a:lnTo>
                    <a:pt x="3321304" y="2771267"/>
                  </a:lnTo>
                  <a:lnTo>
                    <a:pt x="3321304" y="4629277"/>
                  </a:lnTo>
                  <a:lnTo>
                    <a:pt x="4326128" y="5635879"/>
                  </a:lnTo>
                  <a:lnTo>
                    <a:pt x="4331208" y="5640959"/>
                  </a:lnTo>
                  <a:lnTo>
                    <a:pt x="4331208" y="6479159"/>
                  </a:lnTo>
                  <a:lnTo>
                    <a:pt x="5304282" y="7452360"/>
                  </a:lnTo>
                  <a:lnTo>
                    <a:pt x="7124065" y="7452360"/>
                  </a:lnTo>
                  <a:lnTo>
                    <a:pt x="7800722" y="8129016"/>
                  </a:lnTo>
                  <a:lnTo>
                    <a:pt x="7775702" y="8153908"/>
                  </a:lnTo>
                  <a:lnTo>
                    <a:pt x="7109206" y="7487412"/>
                  </a:lnTo>
                  <a:lnTo>
                    <a:pt x="5291074" y="7487412"/>
                  </a:lnTo>
                  <a:lnTo>
                    <a:pt x="4302887" y="6499225"/>
                  </a:lnTo>
                  <a:lnTo>
                    <a:pt x="4297807" y="6494145"/>
                  </a:lnTo>
                  <a:lnTo>
                    <a:pt x="4297807" y="5654167"/>
                  </a:lnTo>
                  <a:lnTo>
                    <a:pt x="3291205" y="4649343"/>
                  </a:lnTo>
                  <a:lnTo>
                    <a:pt x="3287903" y="4644390"/>
                  </a:lnTo>
                  <a:lnTo>
                    <a:pt x="3287903" y="2786380"/>
                  </a:lnTo>
                  <a:lnTo>
                    <a:pt x="1781556" y="1283208"/>
                  </a:lnTo>
                  <a:lnTo>
                    <a:pt x="1261491" y="1283208"/>
                  </a:lnTo>
                  <a:lnTo>
                    <a:pt x="0" y="23241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12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10872" y="-736496"/>
            <a:ext cx="1154900" cy="3949416"/>
            <a:chOff x="0" y="0"/>
            <a:chExt cx="1539867" cy="5265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6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715850" y="-11648"/>
            <a:ext cx="1374822" cy="4173994"/>
            <a:chOff x="0" y="0"/>
            <a:chExt cx="1833096" cy="5565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7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88147" y="2327469"/>
            <a:ext cx="287250" cy="287250"/>
            <a:chOff x="0" y="0"/>
            <a:chExt cx="383000" cy="3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435512" y="2374832"/>
            <a:ext cx="192600" cy="192600"/>
            <a:chOff x="0" y="0"/>
            <a:chExt cx="256800" cy="2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644697" y="4195043"/>
            <a:ext cx="287250" cy="287250"/>
            <a:chOff x="0" y="0"/>
            <a:chExt cx="383000" cy="38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692062" y="4242406"/>
            <a:ext cx="192600" cy="192600"/>
            <a:chOff x="0" y="0"/>
            <a:chExt cx="256800" cy="2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548795" y="466017"/>
            <a:ext cx="275262" cy="275262"/>
            <a:chOff x="0" y="0"/>
            <a:chExt cx="367016" cy="367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590261" y="507483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58350" y="-2225350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1075979" y="8717335"/>
            <a:ext cx="4883900" cy="3727498"/>
          </a:xfrm>
          <a:custGeom>
            <a:avLst/>
            <a:gdLst/>
            <a:ahLst/>
            <a:cxnLst/>
            <a:rect r="r" b="b" t="t" l="l"/>
            <a:pathLst>
              <a:path h="3727498" w="4883900">
                <a:moveTo>
                  <a:pt x="0" y="0"/>
                </a:moveTo>
                <a:lnTo>
                  <a:pt x="4883900" y="0"/>
                </a:lnTo>
                <a:lnTo>
                  <a:pt x="4883900" y="3727498"/>
                </a:lnTo>
                <a:lnTo>
                  <a:pt x="0" y="37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8100000">
            <a:off x="-20167" y="6928456"/>
            <a:ext cx="5850484" cy="6179219"/>
            <a:chOff x="0" y="0"/>
            <a:chExt cx="7800645" cy="82389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00722" cy="8238937"/>
            </a:xfrm>
            <a:custGeom>
              <a:avLst/>
              <a:gdLst/>
              <a:ahLst/>
              <a:cxnLst/>
              <a:rect r="r" b="b" t="t" l="l"/>
              <a:pathLst>
                <a:path h="8238937" w="7800722">
                  <a:moveTo>
                    <a:pt x="25019" y="0"/>
                  </a:moveTo>
                  <a:lnTo>
                    <a:pt x="1273175" y="1259504"/>
                  </a:lnTo>
                  <a:lnTo>
                    <a:pt x="1796415" y="1259504"/>
                  </a:lnTo>
                  <a:lnTo>
                    <a:pt x="3314573" y="2796830"/>
                  </a:lnTo>
                  <a:lnTo>
                    <a:pt x="3321304" y="2800166"/>
                  </a:lnTo>
                  <a:lnTo>
                    <a:pt x="3321304" y="4677552"/>
                  </a:lnTo>
                  <a:lnTo>
                    <a:pt x="4326128" y="5694651"/>
                  </a:lnTo>
                  <a:lnTo>
                    <a:pt x="4331208" y="5699784"/>
                  </a:lnTo>
                  <a:lnTo>
                    <a:pt x="4331208" y="6546724"/>
                  </a:lnTo>
                  <a:lnTo>
                    <a:pt x="5304282" y="7530074"/>
                  </a:lnTo>
                  <a:lnTo>
                    <a:pt x="7124065" y="7530074"/>
                  </a:lnTo>
                  <a:lnTo>
                    <a:pt x="7800722" y="8213786"/>
                  </a:lnTo>
                  <a:lnTo>
                    <a:pt x="7775702" y="8238937"/>
                  </a:lnTo>
                  <a:lnTo>
                    <a:pt x="7109206" y="7565492"/>
                  </a:lnTo>
                  <a:lnTo>
                    <a:pt x="5291074" y="7565492"/>
                  </a:lnTo>
                  <a:lnTo>
                    <a:pt x="4302887" y="6567000"/>
                  </a:lnTo>
                  <a:lnTo>
                    <a:pt x="4297807" y="6561867"/>
                  </a:lnTo>
                  <a:lnTo>
                    <a:pt x="4297807" y="5713129"/>
                  </a:lnTo>
                  <a:lnTo>
                    <a:pt x="3291205" y="4697827"/>
                  </a:lnTo>
                  <a:lnTo>
                    <a:pt x="3287903" y="4692822"/>
                  </a:lnTo>
                  <a:lnTo>
                    <a:pt x="3287903" y="2815437"/>
                  </a:lnTo>
                  <a:lnTo>
                    <a:pt x="1781556" y="1296589"/>
                  </a:lnTo>
                  <a:lnTo>
                    <a:pt x="1261491" y="1296589"/>
                  </a:lnTo>
                  <a:lnTo>
                    <a:pt x="0" y="23483"/>
                  </a:lnTo>
                  <a:lnTo>
                    <a:pt x="250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12"/>
            </a:gra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4599635" y="10261271"/>
            <a:ext cx="287250" cy="287250"/>
            <a:chOff x="0" y="0"/>
            <a:chExt cx="383000" cy="38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5400000">
            <a:off x="4646998" y="10308556"/>
            <a:ext cx="192600" cy="192600"/>
            <a:chOff x="0" y="0"/>
            <a:chExt cx="256800" cy="256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-5400000">
            <a:off x="3263485" y="9783721"/>
            <a:ext cx="287250" cy="287250"/>
            <a:chOff x="0" y="0"/>
            <a:chExt cx="383000" cy="383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3032" cy="383032"/>
            </a:xfrm>
            <a:custGeom>
              <a:avLst/>
              <a:gdLst/>
              <a:ahLst/>
              <a:cxnLst/>
              <a:rect r="r" b="b" t="t" l="l"/>
              <a:pathLst>
                <a:path h="383032" w="383032">
                  <a:moveTo>
                    <a:pt x="0" y="191516"/>
                  </a:moveTo>
                  <a:cubicBezTo>
                    <a:pt x="0" y="85725"/>
                    <a:pt x="85725" y="0"/>
                    <a:pt x="191516" y="0"/>
                  </a:cubicBezTo>
                  <a:lnTo>
                    <a:pt x="191516" y="12700"/>
                  </a:lnTo>
                  <a:lnTo>
                    <a:pt x="191516" y="0"/>
                  </a:lnTo>
                  <a:cubicBezTo>
                    <a:pt x="297307" y="0"/>
                    <a:pt x="383032" y="85725"/>
                    <a:pt x="383032" y="191516"/>
                  </a:cubicBezTo>
                  <a:cubicBezTo>
                    <a:pt x="383032" y="297307"/>
                    <a:pt x="297307" y="383032"/>
                    <a:pt x="191516" y="383032"/>
                  </a:cubicBezTo>
                  <a:lnTo>
                    <a:pt x="191516" y="370332"/>
                  </a:lnTo>
                  <a:lnTo>
                    <a:pt x="191516" y="383032"/>
                  </a:lnTo>
                  <a:cubicBezTo>
                    <a:pt x="85725" y="383032"/>
                    <a:pt x="0" y="297307"/>
                    <a:pt x="0" y="191516"/>
                  </a:cubicBezTo>
                  <a:lnTo>
                    <a:pt x="12700" y="191516"/>
                  </a:lnTo>
                  <a:lnTo>
                    <a:pt x="22606" y="199390"/>
                  </a:lnTo>
                  <a:cubicBezTo>
                    <a:pt x="19304" y="203581"/>
                    <a:pt x="13589" y="205232"/>
                    <a:pt x="8509" y="203454"/>
                  </a:cubicBezTo>
                  <a:cubicBezTo>
                    <a:pt x="3429" y="201676"/>
                    <a:pt x="0" y="196850"/>
                    <a:pt x="0" y="191516"/>
                  </a:cubicBezTo>
                  <a:moveTo>
                    <a:pt x="25400" y="191516"/>
                  </a:moveTo>
                  <a:lnTo>
                    <a:pt x="12700" y="191516"/>
                  </a:lnTo>
                  <a:lnTo>
                    <a:pt x="2794" y="183642"/>
                  </a:lnTo>
                  <a:cubicBezTo>
                    <a:pt x="6096" y="179451"/>
                    <a:pt x="11811" y="177800"/>
                    <a:pt x="16891" y="179578"/>
                  </a:cubicBezTo>
                  <a:cubicBezTo>
                    <a:pt x="21971" y="181356"/>
                    <a:pt x="25400" y="186182"/>
                    <a:pt x="25400" y="191516"/>
                  </a:cubicBezTo>
                  <a:cubicBezTo>
                    <a:pt x="25400" y="283210"/>
                    <a:pt x="99822" y="357632"/>
                    <a:pt x="191516" y="357632"/>
                  </a:cubicBezTo>
                  <a:cubicBezTo>
                    <a:pt x="283210" y="357632"/>
                    <a:pt x="357632" y="283210"/>
                    <a:pt x="357632" y="191516"/>
                  </a:cubicBezTo>
                  <a:lnTo>
                    <a:pt x="370332" y="191516"/>
                  </a:lnTo>
                  <a:lnTo>
                    <a:pt x="357632" y="191516"/>
                  </a:lnTo>
                  <a:cubicBezTo>
                    <a:pt x="357632" y="99822"/>
                    <a:pt x="283210" y="25400"/>
                    <a:pt x="191516" y="25400"/>
                  </a:cubicBezTo>
                  <a:lnTo>
                    <a:pt x="191516" y="12700"/>
                  </a:lnTo>
                  <a:lnTo>
                    <a:pt x="191516" y="25400"/>
                  </a:lnTo>
                  <a:cubicBezTo>
                    <a:pt x="99822" y="25400"/>
                    <a:pt x="25400" y="99822"/>
                    <a:pt x="25400" y="191516"/>
                  </a:cubicBezTo>
                  <a:close/>
                </a:path>
              </a:pathLst>
            </a:custGeom>
            <a:solidFill>
              <a:srgbClr val="0C0A9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3310848" y="9831006"/>
            <a:ext cx="192600" cy="192600"/>
            <a:chOff x="0" y="0"/>
            <a:chExt cx="256800" cy="256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6794" cy="256794"/>
            </a:xfrm>
            <a:custGeom>
              <a:avLst/>
              <a:gdLst/>
              <a:ahLst/>
              <a:cxnLst/>
              <a:rect r="r" b="b" t="t" l="l"/>
              <a:pathLst>
                <a:path h="256794" w="256794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cubicBezTo>
                    <a:pt x="199263" y="0"/>
                    <a:pt x="256794" y="57531"/>
                    <a:pt x="256794" y="128397"/>
                  </a:cubicBezTo>
                  <a:cubicBezTo>
                    <a:pt x="256794" y="199263"/>
                    <a:pt x="199263" y="256794"/>
                    <a:pt x="128397" y="256794"/>
                  </a:cubicBezTo>
                  <a:cubicBezTo>
                    <a:pt x="57531" y="256794"/>
                    <a:pt x="0" y="199263"/>
                    <a:pt x="0" y="1283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7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-5400000">
            <a:off x="-98720" y="8624084"/>
            <a:ext cx="1154900" cy="3949416"/>
            <a:chOff x="0" y="0"/>
            <a:chExt cx="1539867" cy="52658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" y="0"/>
              <a:ext cx="1539748" cy="5265928"/>
            </a:xfrm>
            <a:custGeom>
              <a:avLst/>
              <a:gdLst/>
              <a:ahLst/>
              <a:cxnLst/>
              <a:rect r="r" b="b" t="t" l="l"/>
              <a:pathLst>
                <a:path h="5265928" w="1539748">
                  <a:moveTo>
                    <a:pt x="1516380" y="0"/>
                  </a:moveTo>
                  <a:lnTo>
                    <a:pt x="641604" y="874903"/>
                  </a:lnTo>
                  <a:lnTo>
                    <a:pt x="638175" y="879983"/>
                  </a:lnTo>
                  <a:lnTo>
                    <a:pt x="638175" y="3471164"/>
                  </a:lnTo>
                  <a:lnTo>
                    <a:pt x="0" y="4106037"/>
                  </a:lnTo>
                  <a:lnTo>
                    <a:pt x="0" y="5265928"/>
                  </a:lnTo>
                  <a:lnTo>
                    <a:pt x="33401" y="5265928"/>
                  </a:lnTo>
                  <a:lnTo>
                    <a:pt x="33401" y="4121023"/>
                  </a:lnTo>
                  <a:lnTo>
                    <a:pt x="671576" y="3486150"/>
                  </a:lnTo>
                  <a:lnTo>
                    <a:pt x="671576" y="893191"/>
                  </a:lnTo>
                  <a:lnTo>
                    <a:pt x="1539748" y="25019"/>
                  </a:lnTo>
                  <a:lnTo>
                    <a:pt x="15163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/>
            </a:gradFill>
          </p:spPr>
        </p:sp>
      </p:grpSp>
      <p:grpSp>
        <p:nvGrpSpPr>
          <p:cNvPr name="Group 33" id="33"/>
          <p:cNvGrpSpPr/>
          <p:nvPr/>
        </p:nvGrpSpPr>
        <p:grpSpPr>
          <a:xfrm rot="-5400000">
            <a:off x="628456" y="7896854"/>
            <a:ext cx="1374822" cy="4173994"/>
            <a:chOff x="0" y="0"/>
            <a:chExt cx="1833096" cy="55653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127"/>
              <a:ext cx="1833118" cy="5565267"/>
            </a:xfrm>
            <a:custGeom>
              <a:avLst/>
              <a:gdLst/>
              <a:ahLst/>
              <a:cxnLst/>
              <a:rect r="r" b="b" t="t" l="l"/>
              <a:pathLst>
                <a:path h="5565267" w="1833118">
                  <a:moveTo>
                    <a:pt x="1808099" y="0"/>
                  </a:moveTo>
                  <a:lnTo>
                    <a:pt x="481584" y="1567053"/>
                  </a:lnTo>
                  <a:lnTo>
                    <a:pt x="474853" y="1570990"/>
                  </a:lnTo>
                  <a:lnTo>
                    <a:pt x="474853" y="3316605"/>
                  </a:lnTo>
                  <a:lnTo>
                    <a:pt x="0" y="3876421"/>
                  </a:lnTo>
                  <a:lnTo>
                    <a:pt x="956564" y="5003546"/>
                  </a:lnTo>
                  <a:lnTo>
                    <a:pt x="956564" y="5565267"/>
                  </a:lnTo>
                  <a:lnTo>
                    <a:pt x="991616" y="5565267"/>
                  </a:lnTo>
                  <a:lnTo>
                    <a:pt x="991616" y="4987798"/>
                  </a:lnTo>
                  <a:lnTo>
                    <a:pt x="48387" y="3876421"/>
                  </a:lnTo>
                  <a:lnTo>
                    <a:pt x="509905" y="3334512"/>
                  </a:lnTo>
                  <a:lnTo>
                    <a:pt x="509905" y="1588643"/>
                  </a:lnTo>
                  <a:lnTo>
                    <a:pt x="1833118" y="29464"/>
                  </a:lnTo>
                  <a:lnTo>
                    <a:pt x="18080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1"/>
            </a:gradFill>
          </p:spPr>
        </p:sp>
      </p:grpSp>
      <p:grpSp>
        <p:nvGrpSpPr>
          <p:cNvPr name="Group 35" id="35"/>
          <p:cNvGrpSpPr/>
          <p:nvPr/>
        </p:nvGrpSpPr>
        <p:grpSpPr>
          <a:xfrm rot="-5400000">
            <a:off x="-293469" y="10563057"/>
            <a:ext cx="275262" cy="275262"/>
            <a:chOff x="0" y="0"/>
            <a:chExt cx="367016" cy="36701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0" y="191389"/>
                  </a:moveTo>
                  <a:cubicBezTo>
                    <a:pt x="0" y="85725"/>
                    <a:pt x="85725" y="0"/>
                    <a:pt x="191389" y="0"/>
                  </a:cubicBezTo>
                  <a:lnTo>
                    <a:pt x="191389" y="12700"/>
                  </a:lnTo>
                  <a:lnTo>
                    <a:pt x="191389" y="0"/>
                  </a:lnTo>
                  <a:cubicBezTo>
                    <a:pt x="297053" y="0"/>
                    <a:pt x="382778" y="85725"/>
                    <a:pt x="3827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lnTo>
                    <a:pt x="191389" y="370078"/>
                  </a:lnTo>
                  <a:lnTo>
                    <a:pt x="191389" y="382778"/>
                  </a:lnTo>
                  <a:cubicBezTo>
                    <a:pt x="85725" y="382778"/>
                    <a:pt x="0" y="297053"/>
                    <a:pt x="0" y="191389"/>
                  </a:cubicBezTo>
                  <a:lnTo>
                    <a:pt x="12700" y="191389"/>
                  </a:lnTo>
                  <a:lnTo>
                    <a:pt x="25400" y="191389"/>
                  </a:lnTo>
                  <a:lnTo>
                    <a:pt x="12700" y="191389"/>
                  </a:lnTo>
                  <a:lnTo>
                    <a:pt x="0" y="191389"/>
                  </a:lnTo>
                  <a:moveTo>
                    <a:pt x="25400" y="191389"/>
                  </a:moveTo>
                  <a:cubicBezTo>
                    <a:pt x="25400" y="198374"/>
                    <a:pt x="19685" y="204089"/>
                    <a:pt x="12700" y="204089"/>
                  </a:cubicBezTo>
                  <a:cubicBezTo>
                    <a:pt x="5715" y="204089"/>
                    <a:pt x="0" y="198374"/>
                    <a:pt x="0" y="191389"/>
                  </a:cubicBezTo>
                  <a:cubicBezTo>
                    <a:pt x="0" y="184404"/>
                    <a:pt x="5715" y="178689"/>
                    <a:pt x="12700" y="178689"/>
                  </a:cubicBezTo>
                  <a:cubicBezTo>
                    <a:pt x="19685" y="178689"/>
                    <a:pt x="25400" y="184404"/>
                    <a:pt x="25400" y="191389"/>
                  </a:cubicBezTo>
                  <a:cubicBezTo>
                    <a:pt x="25400" y="283083"/>
                    <a:pt x="99695" y="357378"/>
                    <a:pt x="191389" y="357378"/>
                  </a:cubicBez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-252003" y="10604472"/>
            <a:ext cx="192381" cy="192381"/>
          </a:xfrm>
          <a:custGeom>
            <a:avLst/>
            <a:gdLst/>
            <a:ahLst/>
            <a:cxnLst/>
            <a:rect r="r" b="b" t="t" l="l"/>
            <a:pathLst>
              <a:path h="192381" w="192381">
                <a:moveTo>
                  <a:pt x="0" y="0"/>
                </a:moveTo>
                <a:lnTo>
                  <a:pt x="192381" y="0"/>
                </a:lnTo>
                <a:lnTo>
                  <a:pt x="192381" y="192381"/>
                </a:lnTo>
                <a:lnTo>
                  <a:pt x="0" y="19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624226" y="4667376"/>
            <a:ext cx="4270200" cy="4270200"/>
            <a:chOff x="0" y="0"/>
            <a:chExt cx="5693600" cy="5693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960114" y="4912764"/>
            <a:ext cx="4270200" cy="4270200"/>
            <a:chOff x="0" y="0"/>
            <a:chExt cx="5693600" cy="5693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4296000" y="5158152"/>
            <a:ext cx="4270200" cy="4270200"/>
            <a:chOff x="0" y="0"/>
            <a:chExt cx="5693600" cy="56936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4631888" y="5403538"/>
            <a:ext cx="4270200" cy="4270200"/>
            <a:chOff x="0" y="0"/>
            <a:chExt cx="5693600" cy="56936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4967776" y="5648926"/>
            <a:ext cx="4270200" cy="4270200"/>
            <a:chOff x="0" y="0"/>
            <a:chExt cx="5693600" cy="56936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-39243" y="-140843"/>
              <a:ext cx="5732780" cy="3102610"/>
            </a:xfrm>
            <a:custGeom>
              <a:avLst/>
              <a:gdLst/>
              <a:ahLst/>
              <a:cxnLst/>
              <a:rect r="r" b="b" t="t" l="l"/>
              <a:pathLst>
                <a:path h="3102610" w="5732780">
                  <a:moveTo>
                    <a:pt x="5732780" y="2987675"/>
                  </a:moveTo>
                  <a:cubicBezTo>
                    <a:pt x="5732780" y="1956943"/>
                    <a:pt x="5175631" y="1006602"/>
                    <a:pt x="4276090" y="503301"/>
                  </a:cubicBezTo>
                  <a:cubicBezTo>
                    <a:pt x="3376549" y="0"/>
                    <a:pt x="2275205" y="22225"/>
                    <a:pt x="1396746" y="561467"/>
                  </a:cubicBezTo>
                  <a:cubicBezTo>
                    <a:pt x="518287" y="1100709"/>
                    <a:pt x="0" y="2072640"/>
                    <a:pt x="41529" y="3102610"/>
                  </a:cubicBezTo>
                  <a:lnTo>
                    <a:pt x="299339" y="3092196"/>
                  </a:lnTo>
                  <a:cubicBezTo>
                    <a:pt x="261493" y="2155571"/>
                    <a:pt x="732917" y="1271651"/>
                    <a:pt x="1531747" y="781304"/>
                  </a:cubicBezTo>
                  <a:cubicBezTo>
                    <a:pt x="2330577" y="290957"/>
                    <a:pt x="3332099" y="270764"/>
                    <a:pt x="4150106" y="728472"/>
                  </a:cubicBezTo>
                  <a:cubicBezTo>
                    <a:pt x="4968113" y="1186180"/>
                    <a:pt x="5474843" y="2050288"/>
                    <a:pt x="5474843" y="29876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8FF">
                    <a:alpha val="100000"/>
                  </a:srgbClr>
                </a:gs>
                <a:gs pos="22000">
                  <a:srgbClr val="F5F8FF">
                    <a:alpha val="100000"/>
                  </a:srgbClr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/>
            </a:gra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2163740" y="1133340"/>
            <a:ext cx="5608071" cy="4024812"/>
          </a:xfrm>
          <a:custGeom>
            <a:avLst/>
            <a:gdLst/>
            <a:ahLst/>
            <a:cxnLst/>
            <a:rect r="r" b="b" t="t" l="l"/>
            <a:pathLst>
              <a:path h="4024812" w="5608071">
                <a:moveTo>
                  <a:pt x="0" y="0"/>
                </a:moveTo>
                <a:lnTo>
                  <a:pt x="5608072" y="0"/>
                </a:lnTo>
                <a:lnTo>
                  <a:pt x="5608072" y="4024812"/>
                </a:lnTo>
                <a:lnTo>
                  <a:pt x="0" y="4024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2163740" y="5790955"/>
            <a:ext cx="5660317" cy="4040051"/>
          </a:xfrm>
          <a:custGeom>
            <a:avLst/>
            <a:gdLst/>
            <a:ahLst/>
            <a:cxnLst/>
            <a:rect r="r" b="b" t="t" l="l"/>
            <a:pathLst>
              <a:path h="4040051" w="5660317">
                <a:moveTo>
                  <a:pt x="0" y="0"/>
                </a:moveTo>
                <a:lnTo>
                  <a:pt x="5660317" y="0"/>
                </a:lnTo>
                <a:lnTo>
                  <a:pt x="5660317" y="4040051"/>
                </a:lnTo>
                <a:lnTo>
                  <a:pt x="0" y="4040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241228" y="323812"/>
            <a:ext cx="117087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Fatorial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41228" y="1565469"/>
            <a:ext cx="11708710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O que é?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Nesse delineamento, avalia-se simultaneamente o efeito de dois ou mais fatores e suas interações. Cada fator pode ter dois ou mais níveis, permitindo uma análise mais completa dos seus efeitos combinados.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1228" y="3749792"/>
            <a:ext cx="11708710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Permite entender como diferentes fatores interagem.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Maior eficiência no uso dos dados coletados.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Desvantagens: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❌ A análise estatística pode ser mais complexa.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❌ Pode exigir um número maior de repetições para garantir precisão.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Exemplo na Engenharia Florestal: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Crescimento de espécies arbóreas sob diferentes espaçamentos e adubações.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Análise do efeito combinado de temperatura e umidade no enraizamento de estacas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969202" y="5129577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agronomiar.github.io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995325" y="9852699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agronomiar.github.io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2637" y="2460247"/>
            <a:ext cx="150272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7425" y="3496981"/>
            <a:ext cx="1101315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Pacote </a:t>
            </a: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ggplot2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329880" y="5052790"/>
            <a:ext cx="3628240" cy="4190460"/>
          </a:xfrm>
          <a:custGeom>
            <a:avLst/>
            <a:gdLst/>
            <a:ahLst/>
            <a:cxnLst/>
            <a:rect r="r" b="b" t="t" l="l"/>
            <a:pathLst>
              <a:path h="4190460" w="3628240">
                <a:moveTo>
                  <a:pt x="0" y="0"/>
                </a:moveTo>
                <a:lnTo>
                  <a:pt x="3628240" y="0"/>
                </a:lnTo>
                <a:lnTo>
                  <a:pt x="3628240" y="4190460"/>
                </a:lnTo>
                <a:lnTo>
                  <a:pt x="0" y="41904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5781044" y="8071494"/>
            <a:ext cx="5627599" cy="4295113"/>
          </a:xfrm>
          <a:custGeom>
            <a:avLst/>
            <a:gdLst/>
            <a:ahLst/>
            <a:cxnLst/>
            <a:rect r="r" b="b" t="t" l="l"/>
            <a:pathLst>
              <a:path h="4295113" w="5627599">
                <a:moveTo>
                  <a:pt x="5627599" y="0"/>
                </a:moveTo>
                <a:lnTo>
                  <a:pt x="0" y="0"/>
                </a:lnTo>
                <a:lnTo>
                  <a:pt x="0" y="4295113"/>
                </a:lnTo>
                <a:lnTo>
                  <a:pt x="5627599" y="4295113"/>
                </a:lnTo>
                <a:lnTo>
                  <a:pt x="5627599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43157" y="9432287"/>
            <a:ext cx="5490392" cy="2567022"/>
          </a:xfrm>
          <a:custGeom>
            <a:avLst/>
            <a:gdLst/>
            <a:ahLst/>
            <a:cxnLst/>
            <a:rect r="r" b="b" t="t" l="l"/>
            <a:pathLst>
              <a:path h="2567022" w="5490392">
                <a:moveTo>
                  <a:pt x="0" y="0"/>
                </a:moveTo>
                <a:lnTo>
                  <a:pt x="5490392" y="0"/>
                </a:lnTo>
                <a:lnTo>
                  <a:pt x="5490392" y="2567022"/>
                </a:lnTo>
                <a:lnTo>
                  <a:pt x="0" y="2567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Visualização de Dados com ggplot2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7448" y="1270871"/>
            <a:ext cx="1741310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ggplot2 é um dos pacotes mais poderosos do R para criar gráficos bonitos e informativos. Ele segue o conceito de "Gramática dos Gráficos", permitindo construir gráficos em camadas.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14439" y="2761409"/>
            <a:ext cx="12259121" cy="44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🏗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Como Funciona o ggplot2?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 um gráfico como uma construção feita em etapas: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1️⃣ Dados → O dataframe que contém as variáveis.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2️⃣ Estética (aes) → Define quais variáveis vão para os eixos X e Y.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 Geometrias (geoms) → Escolhe o tipo de gráfico (pontos, linhas, barras…).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4️⃣ Facetas → Divide o gráfico em categorias, criando painéis separados.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5️⃣ Temas e escalas → Personaliza cores, fontes, títulos e estilos.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6801" y="7962059"/>
            <a:ext cx="1527155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🌳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Resumo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O ggplot2 permite criar gráficos flexíveis e altamente personalizáveis.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Ele usa uma estrutura baseada em camadas, facilitando a construção de gráficos.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Podemos criar gráficos de dispersão, barras, linhas, histogramas e muito mais.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Visualizar dados é essencial para tomar decisões informadas em engenharia florestal! 🌱📊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5781044" y="8071494"/>
            <a:ext cx="5627599" cy="4295113"/>
          </a:xfrm>
          <a:custGeom>
            <a:avLst/>
            <a:gdLst/>
            <a:ahLst/>
            <a:cxnLst/>
            <a:rect r="r" b="b" t="t" l="l"/>
            <a:pathLst>
              <a:path h="4295113" w="5627599">
                <a:moveTo>
                  <a:pt x="5627599" y="0"/>
                </a:moveTo>
                <a:lnTo>
                  <a:pt x="0" y="0"/>
                </a:lnTo>
                <a:lnTo>
                  <a:pt x="0" y="4295113"/>
                </a:lnTo>
                <a:lnTo>
                  <a:pt x="5627599" y="4295113"/>
                </a:lnTo>
                <a:lnTo>
                  <a:pt x="5627599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43157" y="9432287"/>
            <a:ext cx="5490392" cy="2567022"/>
          </a:xfrm>
          <a:custGeom>
            <a:avLst/>
            <a:gdLst/>
            <a:ahLst/>
            <a:cxnLst/>
            <a:rect r="r" b="b" t="t" l="l"/>
            <a:pathLst>
              <a:path h="2567022" w="5490392">
                <a:moveTo>
                  <a:pt x="0" y="0"/>
                </a:moveTo>
                <a:lnTo>
                  <a:pt x="5490392" y="0"/>
                </a:lnTo>
                <a:lnTo>
                  <a:pt x="5490392" y="2567022"/>
                </a:lnTo>
                <a:lnTo>
                  <a:pt x="0" y="2567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11869" y="6178652"/>
            <a:ext cx="3664262" cy="3664262"/>
          </a:xfrm>
          <a:custGeom>
            <a:avLst/>
            <a:gdLst/>
            <a:ahLst/>
            <a:cxnLst/>
            <a:rect r="r" b="b" t="t" l="l"/>
            <a:pathLst>
              <a:path h="3664262" w="3664262">
                <a:moveTo>
                  <a:pt x="0" y="0"/>
                </a:moveTo>
                <a:lnTo>
                  <a:pt x="3664262" y="0"/>
                </a:lnTo>
                <a:lnTo>
                  <a:pt x="3664262" y="3664262"/>
                </a:lnTo>
                <a:lnTo>
                  <a:pt x="0" y="3664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Visualização de Dados com ggplot2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45544" y="1168502"/>
            <a:ext cx="12196911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Carregando o pacote ggplot2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library(ggplot2)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um conjunto de dados fictício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dados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&lt;- data.frame(diametro = c(10, 15, 20, 25, 30),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             altura = c(5, 8, 12, 15, 18))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Criando o gráfico de dispersão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ggplot(dados, aes(x = diametro, y = altura)) +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Define os eixos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geom_point(color = "blue", size = 3) +      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Adiciona os pontos ao gráfico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theme_minimal() +                           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Usa um tema mais limpo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labs(title = "Relação entre Diâmetro e Altura",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x = "Diâmetro (cm)", y = "Altura (m)")  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# Adiciona rótulos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45426" y="9849480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75250" y="5143500"/>
            <a:ext cx="8775410" cy="4500046"/>
          </a:xfrm>
          <a:custGeom>
            <a:avLst/>
            <a:gdLst/>
            <a:ahLst/>
            <a:cxnLst/>
            <a:rect r="r" b="b" t="t" l="l"/>
            <a:pathLst>
              <a:path h="4500046" w="8775410">
                <a:moveTo>
                  <a:pt x="0" y="0"/>
                </a:moveTo>
                <a:lnTo>
                  <a:pt x="8775410" y="0"/>
                </a:lnTo>
                <a:lnTo>
                  <a:pt x="8775410" y="4500046"/>
                </a:lnTo>
                <a:lnTo>
                  <a:pt x="0" y="45000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7448" y="338805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é Regressão?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7448" y="1805340"/>
            <a:ext cx="1741310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Regressão é uma ferramenta estatística utilizada para analisar e prever relações entre variáveis. Ela nos ajuda a entender como uma variável dependente (resultado que queremos prever) muda em resposta a uma ou mais variáveis independentes (fatores que influenciam o resultado).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3491265"/>
            <a:ext cx="1786972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👉 Exemplo no dia a dia: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Pense em uma árvore crescendo. A altura da árvore (𝑌) pode depender de fatores como idade (𝑋₁) e disponibilidade de água (𝑋₂). A regressão nos ajuda a encontrar uma fórmula matemática que descreva essa relação, possibilitando prever a altura com base nessas condições.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45426" y="9610023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cn.ect.ufrn.br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168778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Regressão Linear Simples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813" y="1314450"/>
            <a:ext cx="16194373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Regressão Linear Simples é um método estatístico usado para modelar a relação entre uma variável independente (𝑋) e uma variável dependente (𝑌).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 permite prever um valor de 𝑌 com base em um dado valor de 𝑋, utilizando uma reta de melhor ajuste.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1651" y="4010025"/>
            <a:ext cx="858532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📏 Fórmula da Regressão Linear Simples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Y=β0+β1X+ε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448" y="3600450"/>
            <a:ext cx="7497759" cy="596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🔍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Componentes da equação: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𝑌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Variável resposta (ex.: altura da árvore).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𝑋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Variável preditora (ex.: diâmetro do tronco - DAP).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β₀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(Intercepto):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Valor de 𝑌 quando 𝑋 = 0 (onde a reta cruza o eixo Y).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β₁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(Coeficiente angular)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Representa a inclinação da reta, ou seja, como 𝑌 muda a cada unidade de 𝑋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ε (Erro)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Diferença entre o valor observado e o valor predito pelo modelo.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51651" y="5678419"/>
            <a:ext cx="858532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🎯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Usar?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Quando queremos prever um valor baseado em outro (ex.: prever a altura da árvore pelo diâmetro).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Quando suspeitamos que há uma relação linear entre as variáveis.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entender tendências nos dados (ex.: maior diâmetro significa maior altura?).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46204" y="1170293"/>
            <a:ext cx="8366356" cy="8366356"/>
          </a:xfrm>
          <a:custGeom>
            <a:avLst/>
            <a:gdLst/>
            <a:ahLst/>
            <a:cxnLst/>
            <a:rect r="r" b="b" t="t" l="l"/>
            <a:pathLst>
              <a:path h="8366356" w="8366356">
                <a:moveTo>
                  <a:pt x="0" y="0"/>
                </a:moveTo>
                <a:lnTo>
                  <a:pt x="8366356" y="0"/>
                </a:lnTo>
                <a:lnTo>
                  <a:pt x="8366356" y="8366356"/>
                </a:lnTo>
                <a:lnTo>
                  <a:pt x="0" y="83663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Regressão Linear Simples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45426" y="9610023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Regressão Polinomial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7448" y="1308771"/>
            <a:ext cx="17413103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Regressão Polinomial é uma extensão da regressão linear usada para modelar relações não lineares entre variáveis.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 vez de usar apenas um termo linear (𝑋), adicionamos termos elevados a potências maiores (𝑋², 𝑋³...) para capturar curvaturas nos dados.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9342" y="3089946"/>
            <a:ext cx="73893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📏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Fórmula da Regressão Polinomial (grau 2)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Y=β0+β1X+β2X²+ε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09847" y="4128171"/>
            <a:ext cx="11609487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🔍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Componentes da equação: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𝑌: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Variável resposta (ex.: altura da árvore).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𝑋: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Variável preditora (ex.: diâmetro do tronco - DAP).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β₀ (Intercepto):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Valor de 𝑌 quando 𝑋 = 0.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β₁ (Coeficiente linear):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Representa a inclinação inicial da curva.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β₂ (Coeficiente quadrático):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Controla a curvatura da relação entre 𝑋 e 𝑌.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ε (Erro):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Diferença entre o valor observado e o predito pelo modelo.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7448" y="7023771"/>
            <a:ext cx="17413103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🎯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Usar?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Quando os dados apresentam curvatura e uma regressão linear simples não captura bem essa relação.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Quando suspeitamos que o efeito de 𝑋 sobre 𝑌 muda ao longo do eixo X.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prever variáveis como crescimento de árvores, onde o crescimento pode ser acelerado no início e estabilizar depois.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06467" y="1196116"/>
            <a:ext cx="8275066" cy="8275066"/>
          </a:xfrm>
          <a:custGeom>
            <a:avLst/>
            <a:gdLst/>
            <a:ahLst/>
            <a:cxnLst/>
            <a:rect r="r" b="b" t="t" l="l"/>
            <a:pathLst>
              <a:path h="8275066" w="8275066">
                <a:moveTo>
                  <a:pt x="0" y="0"/>
                </a:moveTo>
                <a:lnTo>
                  <a:pt x="8275066" y="0"/>
                </a:lnTo>
                <a:lnTo>
                  <a:pt x="8275066" y="8275066"/>
                </a:lnTo>
                <a:lnTo>
                  <a:pt x="0" y="82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Regressão Polinomial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45426" y="9610023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autor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7017" y="572847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8" y="0"/>
                </a:lnTo>
                <a:lnTo>
                  <a:pt x="318081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37568" y="5554203"/>
            <a:ext cx="6271443" cy="8225929"/>
          </a:xfrm>
          <a:custGeom>
            <a:avLst/>
            <a:gdLst/>
            <a:ahLst/>
            <a:cxnLst/>
            <a:rect r="r" b="b" t="t" l="l"/>
            <a:pathLst>
              <a:path h="8225929" w="6271443">
                <a:moveTo>
                  <a:pt x="0" y="0"/>
                </a:moveTo>
                <a:lnTo>
                  <a:pt x="6271443" y="0"/>
                </a:lnTo>
                <a:lnTo>
                  <a:pt x="6271443" y="8225928"/>
                </a:lnTo>
                <a:lnTo>
                  <a:pt x="0" y="822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17017" y="-934852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7791" y="-689876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774" y="36769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08402" y="8788696"/>
            <a:ext cx="3554163" cy="1756941"/>
          </a:xfrm>
          <a:custGeom>
            <a:avLst/>
            <a:gdLst/>
            <a:ahLst/>
            <a:cxnLst/>
            <a:rect r="r" b="b" t="t" l="l"/>
            <a:pathLst>
              <a:path h="1756941" w="3554163">
                <a:moveTo>
                  <a:pt x="0" y="0"/>
                </a:moveTo>
                <a:lnTo>
                  <a:pt x="3554163" y="0"/>
                </a:lnTo>
                <a:lnTo>
                  <a:pt x="3554163" y="1756942"/>
                </a:lnTo>
                <a:lnTo>
                  <a:pt x="0" y="1756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51028" y="1812233"/>
            <a:ext cx="5261837" cy="2959783"/>
          </a:xfrm>
          <a:custGeom>
            <a:avLst/>
            <a:gdLst/>
            <a:ahLst/>
            <a:cxnLst/>
            <a:rect r="r" b="b" t="t" l="l"/>
            <a:pathLst>
              <a:path h="2959783" w="5261837">
                <a:moveTo>
                  <a:pt x="0" y="0"/>
                </a:moveTo>
                <a:lnTo>
                  <a:pt x="5261836" y="0"/>
                </a:lnTo>
                <a:lnTo>
                  <a:pt x="5261836" y="2959783"/>
                </a:lnTo>
                <a:lnTo>
                  <a:pt x="0" y="295978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5761" y="1577253"/>
            <a:ext cx="4451825" cy="3566247"/>
          </a:xfrm>
          <a:custGeom>
            <a:avLst/>
            <a:gdLst/>
            <a:ahLst/>
            <a:cxnLst/>
            <a:rect r="r" b="b" t="t" l="l"/>
            <a:pathLst>
              <a:path h="3566247" w="4451825">
                <a:moveTo>
                  <a:pt x="0" y="0"/>
                </a:moveTo>
                <a:lnTo>
                  <a:pt x="4451825" y="0"/>
                </a:lnTo>
                <a:lnTo>
                  <a:pt x="4451825" y="3566247"/>
                </a:lnTo>
                <a:lnTo>
                  <a:pt x="0" y="35662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53183" y="1880485"/>
            <a:ext cx="5540569" cy="2959783"/>
          </a:xfrm>
          <a:custGeom>
            <a:avLst/>
            <a:gdLst/>
            <a:ahLst/>
            <a:cxnLst/>
            <a:rect r="r" b="b" t="t" l="l"/>
            <a:pathLst>
              <a:path h="2959783" w="5540569">
                <a:moveTo>
                  <a:pt x="0" y="0"/>
                </a:moveTo>
                <a:lnTo>
                  <a:pt x="5540570" y="0"/>
                </a:lnTo>
                <a:lnTo>
                  <a:pt x="5540570" y="2959783"/>
                </a:lnTo>
                <a:lnTo>
                  <a:pt x="0" y="295978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9473" y="5857875"/>
            <a:ext cx="17209055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5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Uma linguagem de programação é um conjunto de instruções que permite a comunicação entre humanos e computadores;</a:t>
            </a:r>
          </a:p>
          <a:p>
            <a:pPr algn="just">
              <a:lnSpc>
                <a:spcPts val="3450"/>
              </a:lnSpc>
            </a:pPr>
          </a:p>
          <a:p>
            <a:pPr algn="just">
              <a:lnSpc>
                <a:spcPts val="3450"/>
              </a:lnSpc>
            </a:pPr>
            <a:r>
              <a:rPr lang="en-US" sz="25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Existem diferentes tipos de linguagens, desde aquelas voltadas para desenvolvimento de software (como Java e C++) até linguagens especializadas para análise de dados, como R e Python;</a:t>
            </a:r>
          </a:p>
          <a:p>
            <a:pPr algn="just">
              <a:lnSpc>
                <a:spcPts val="3450"/>
              </a:lnSpc>
            </a:pPr>
          </a:p>
          <a:p>
            <a:pPr algn="just">
              <a:lnSpc>
                <a:spcPts val="3450"/>
              </a:lnSpc>
            </a:pPr>
            <a:r>
              <a:rPr lang="en-US" sz="25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 R se destaca por ser uma linguagem estatística, amplamente utilizada em ciência de dados, bioestatística, aprendizado de máquina e modelagem estatística.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0837" y="115647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é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 e por que usá-lo?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9425" y="5105400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researchgate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6199" y="4907150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universidadedatecnologia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12806" y="4808024"/>
            <a:ext cx="1738281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terminalroot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5393" y="6057037"/>
            <a:ext cx="10097214" cy="3719881"/>
          </a:xfrm>
          <a:custGeom>
            <a:avLst/>
            <a:gdLst/>
            <a:ahLst/>
            <a:cxnLst/>
            <a:rect r="r" b="b" t="t" l="l"/>
            <a:pathLst>
              <a:path h="3719881" w="10097214">
                <a:moveTo>
                  <a:pt x="0" y="0"/>
                </a:moveTo>
                <a:lnTo>
                  <a:pt x="10097214" y="0"/>
                </a:lnTo>
                <a:lnTo>
                  <a:pt x="10097214" y="3719881"/>
                </a:lnTo>
                <a:lnTo>
                  <a:pt x="0" y="3719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217" r="0" b="-323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7448" y="264105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Avaliação do Modelo de Regressão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3482" y="1302831"/>
            <a:ext cx="1608668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Após ajustar um modelo de regressão, é importante avaliar sua qualidade. Alguns indicadores importantes são: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7211" y="2370862"/>
            <a:ext cx="15459224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1. R² (Coeficiente de Determinação)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🔍 Mede quanto da variação de Y é explicada pelo modelo.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📌 Interpretação: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R² = 1: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modelo explica 100% da variação da variável dependente.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R² = 0: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modelo não explica nada da variação dos dados.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Valores intermediários: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Quanto mais próximo de 1, melhor o ajuste.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💡 Exemplo: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R² = 0.85, significa que 85% da variação de Y pode ser explicada pelos valores de X no modelo.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45426" y="9891218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youtube: Nilton Cáceres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448" y="264105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Avaliação do Modelo de Regressão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482" y="1302831"/>
            <a:ext cx="1608668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Após ajustar um modelo de regressão, é importante avaliar sua qualidade. Alguns indicadores importantes são: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7642" y="2351530"/>
            <a:ext cx="16612716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2. p-valor dos Coeficientes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🔍 Indica se os coeficientes β₁, β₂, ... são estatisticamente significativos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📌 Regra prática: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p &lt; 0.05, o coeficiente é significativo e tem impacto na variável resposta.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p &gt; 0.05, o coeficiente não é significativo, podendo ser descartado ou indicando que outras variáveis explicam melhor a relação.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💡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um modelo prevê a altura de árvores a partir do diâmetro e p = 0.02, significa que o diâmetro tem um efeito real sobre a altura.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3482" y="1560736"/>
            <a:ext cx="1608668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A regressão é uma ferramenta essencial para analisar e prever relações entre variáveis. A escolha do tipo de regressão depende do formato dos dados:</a:t>
            </a:r>
          </a:p>
        </p:txBody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429736" y="2807148"/>
          <a:ext cx="9428529" cy="6044614"/>
        </p:xfrm>
        <a:graphic>
          <a:graphicData uri="http://schemas.openxmlformats.org/drawingml/2006/table">
            <a:tbl>
              <a:tblPr/>
              <a:tblGrid>
                <a:gridCol w="4234403"/>
                <a:gridCol w="5194126"/>
              </a:tblGrid>
              <a:tr h="106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Tipo de Regressão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Quando Usar?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1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Linear Simples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Relação linear entre duas variáveis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1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Polinomial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Dados apresentam curvatura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Múltipla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Quando há mais de uma variável explicativa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437448" y="180975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Regressão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71665" y="2538572"/>
            <a:ext cx="134467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0152" y="3757772"/>
            <a:ext cx="1254769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Integração </a:t>
            </a: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Teórica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406863" y="5062697"/>
            <a:ext cx="5474273" cy="3647687"/>
          </a:xfrm>
          <a:custGeom>
            <a:avLst/>
            <a:gdLst/>
            <a:ahLst/>
            <a:cxnLst/>
            <a:rect r="r" b="b" t="t" l="l"/>
            <a:pathLst>
              <a:path h="3647687" w="5474273">
                <a:moveTo>
                  <a:pt x="0" y="0"/>
                </a:moveTo>
                <a:lnTo>
                  <a:pt x="5474274" y="0"/>
                </a:lnTo>
                <a:lnTo>
                  <a:pt x="5474274" y="3647687"/>
                </a:lnTo>
                <a:lnTo>
                  <a:pt x="0" y="364768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1301929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Como Tudo se Conecta?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1485" y="2673529"/>
            <a:ext cx="16035486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Até agora, exploramos: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como ferramenta estatística: uma linguagem poderosa para análise de dados.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Delineamentos experimentais: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formas de organizar experimentos para obter resultados confiáveis.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Pacote ExpDes.pt: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usado para realizar análises estatísticas como ANOVA e Teste de Tukey.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Pacote ggplot2: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essencial para criar visualizações de dados claras e informativas.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Regressão linear e polinomial: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métodos estatísticos que ajudam a modelar relações entre variáveis.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448" y="114300"/>
            <a:ext cx="17413103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Análise Estatística e Visualização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7448" y="2130604"/>
            <a:ext cx="17413103" cy="559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análise de dados passa por três grandes etapas: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1️⃣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Estatística: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Usamos modelos estatísticos para identificar padrões e diferenças entre tratamentos.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Exemplo: ANOVA e Teste de Tukey mostram quais tratamentos são significativamente diferentes.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2️⃣ Visualização: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Criamos gráficos para facilitar a interpretação dos resultados estatísticos.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Exemplo: Histogramas ajudam a entender a distribuição dos dados; gráficos de regressão mostram tendências.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Interpretação e Aplicação: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Combinamos estatística e gráficos para tomar decisões baseadas em dados.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Exemplo: Em um experimento florestal, podemos concluir qual espaçamento entre plantas gera maior crescimento.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268" y="8321860"/>
            <a:ext cx="1602146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🛠️ Se apenas olharmos para números estatísticos, a interpretação pode ser difícil. Os gráficos tornam os resultados muito mais claros e fáceis de comunicar!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5715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Preparação para a Parte Prática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0659" y="2007140"/>
            <a:ext cx="16086682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Agora que entendemos a teoria, o próximo passo é aplicar na prática. O que faremos?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Importação e manipulação de dados no R.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Execução de análises estatísticas (ANOVA, Teste de Tukey, Regressão).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Criação de gráficos no ggplot2 para visualizar os resultados.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3734" y="5147755"/>
            <a:ext cx="16880532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🎯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do Exercício Prático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Aplicar ANOVA e Teste de Tukey com o pacote ExpDes.pt nos experimentos DIC, DBC, Fat2DIC e Fat2DBC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Explorar o efeito de clones, espécies e espaçamentos sobre as variáveis florestais.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Aplicar modelos de regressão linear e polinomial para avaliar tendências no crescimento das árvores.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Visualizar os dados e os resultados estatísticos com o ggplot2.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11430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Dados que Serão Usados na Prática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1206431"/>
            <a:ext cx="18288000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🌱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Apresentação dos Dados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dados representam medições de diâmetro, altura e volume em diferentes contextos experimentais. Serão analisados cinco tipos de experimentos: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1️⃣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Delineamento Inteiramente Casualizado (DIC):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Experimento: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Comparação de 4 diferentes clones de Sabiá.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Variáveis: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Diâmetro, altura e volume.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Hipótese: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 clones apresentam diferenças significativas nesses atributos?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2️⃣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Delineamento em Blocos Casualizados (DBC):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Experimento: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Comparação de 3 espécies (Acácia, Eucalipto e Moringa) em blocos.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Variáveis: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Diâmetro, altura e volume.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Hipótese: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Há variação entre as espécies dentro dos blocos experimentais?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448" y="323850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Dados que Serão Usados na Prática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333" y="1745260"/>
            <a:ext cx="15629334" cy="70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Fatorial 2 fatores em DIC (Fat2DIC):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Experimento: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3 clones de Eucalipto avaliados em diferentes espaçamentos.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Variáveis: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Diâmetro e altura.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Hipótese: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Os clones e o espaçamento afetam o crescimento das árvores?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4️⃣ 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Fatorial 2 fatores em DBC (Fat2DBC):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Experimento: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mesmo do Fat2DIC, mas considerando blocos.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Hipótese: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controle por blocos melhora a análise dos efeitos dos fatores?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5️⃣ 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Regressão: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Experimento: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Relação entre diâmetro e espaçamento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Hipótese: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Existe uma relação linear ou polinomial entre o espaçamento e o diâmetro das árvores?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410" y="-3435949"/>
            <a:ext cx="7610096" cy="7599553"/>
          </a:xfrm>
          <a:custGeom>
            <a:avLst/>
            <a:gdLst/>
            <a:ahLst/>
            <a:cxnLst/>
            <a:rect r="r" b="b" t="t" l="l"/>
            <a:pathLst>
              <a:path h="7599553" w="7610096">
                <a:moveTo>
                  <a:pt x="0" y="0"/>
                </a:moveTo>
                <a:lnTo>
                  <a:pt x="7610096" y="0"/>
                </a:lnTo>
                <a:lnTo>
                  <a:pt x="7610096" y="7599553"/>
                </a:lnTo>
                <a:lnTo>
                  <a:pt x="0" y="759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31781" y="2638235"/>
            <a:ext cx="142443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0C0A9E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774" y="7370131"/>
            <a:ext cx="6915854" cy="5278319"/>
          </a:xfrm>
          <a:custGeom>
            <a:avLst/>
            <a:gdLst/>
            <a:ahLst/>
            <a:cxnLst/>
            <a:rect r="r" b="b" t="t" l="l"/>
            <a:pathLst>
              <a:path h="5278319" w="6915854">
                <a:moveTo>
                  <a:pt x="0" y="0"/>
                </a:moveTo>
                <a:lnTo>
                  <a:pt x="6915854" y="0"/>
                </a:lnTo>
                <a:lnTo>
                  <a:pt x="6915854" y="5278319"/>
                </a:lnTo>
                <a:lnTo>
                  <a:pt x="0" y="527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7166" y="8891114"/>
            <a:ext cx="3389240" cy="2720338"/>
          </a:xfrm>
          <a:custGeom>
            <a:avLst/>
            <a:gdLst/>
            <a:ahLst/>
            <a:cxnLst/>
            <a:rect r="r" b="b" t="t" l="l"/>
            <a:pathLst>
              <a:path h="2720338" w="3389240">
                <a:moveTo>
                  <a:pt x="0" y="0"/>
                </a:moveTo>
                <a:lnTo>
                  <a:pt x="3389240" y="0"/>
                </a:lnTo>
                <a:lnTo>
                  <a:pt x="3389240" y="2720338"/>
                </a:lnTo>
                <a:lnTo>
                  <a:pt x="0" y="272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0152" y="3857435"/>
            <a:ext cx="1254769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Prática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1733" y="263157"/>
            <a:ext cx="8012526" cy="9498582"/>
          </a:xfrm>
          <a:custGeom>
            <a:avLst/>
            <a:gdLst/>
            <a:ahLst/>
            <a:cxnLst/>
            <a:rect r="r" b="b" t="t" l="l"/>
            <a:pathLst>
              <a:path h="9498582" w="8012526">
                <a:moveTo>
                  <a:pt x="0" y="0"/>
                </a:moveTo>
                <a:lnTo>
                  <a:pt x="8012526" y="0"/>
                </a:lnTo>
                <a:lnTo>
                  <a:pt x="8012526" y="9498582"/>
                </a:lnTo>
                <a:lnTo>
                  <a:pt x="0" y="949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7669" y="219435"/>
            <a:ext cx="5850380" cy="6115336"/>
            <a:chOff x="0" y="0"/>
            <a:chExt cx="7800507" cy="81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0467" cy="8153654"/>
            </a:xfrm>
            <a:custGeom>
              <a:avLst/>
              <a:gdLst/>
              <a:ahLst/>
              <a:cxnLst/>
              <a:rect r="r" b="b" t="t" l="l"/>
              <a:pathLst>
                <a:path h="8153654" w="7800467">
                  <a:moveTo>
                    <a:pt x="7775448" y="0"/>
                  </a:moveTo>
                  <a:lnTo>
                    <a:pt x="6527292" y="1246505"/>
                  </a:lnTo>
                  <a:lnTo>
                    <a:pt x="6004052" y="1246505"/>
                  </a:lnTo>
                  <a:lnTo>
                    <a:pt x="4485894" y="2767965"/>
                  </a:lnTo>
                  <a:lnTo>
                    <a:pt x="4479163" y="2771267"/>
                  </a:lnTo>
                  <a:lnTo>
                    <a:pt x="4479163" y="4629277"/>
                  </a:lnTo>
                  <a:lnTo>
                    <a:pt x="3474339" y="5635879"/>
                  </a:lnTo>
                  <a:lnTo>
                    <a:pt x="3469259" y="5640959"/>
                  </a:lnTo>
                  <a:lnTo>
                    <a:pt x="3469259" y="6479032"/>
                  </a:lnTo>
                  <a:lnTo>
                    <a:pt x="2496185" y="7452233"/>
                  </a:lnTo>
                  <a:lnTo>
                    <a:pt x="676529" y="7452233"/>
                  </a:lnTo>
                  <a:lnTo>
                    <a:pt x="0" y="8128762"/>
                  </a:lnTo>
                  <a:lnTo>
                    <a:pt x="25019" y="8153654"/>
                  </a:lnTo>
                  <a:lnTo>
                    <a:pt x="691515" y="7487158"/>
                  </a:lnTo>
                  <a:lnTo>
                    <a:pt x="2509520" y="7487158"/>
                  </a:lnTo>
                  <a:lnTo>
                    <a:pt x="3497707" y="6498971"/>
                  </a:lnTo>
                  <a:lnTo>
                    <a:pt x="3502787" y="6493891"/>
                  </a:lnTo>
                  <a:lnTo>
                    <a:pt x="3502787" y="5654040"/>
                  </a:lnTo>
                  <a:lnTo>
                    <a:pt x="4509389" y="4649216"/>
                  </a:lnTo>
                  <a:lnTo>
                    <a:pt x="4512691" y="4644263"/>
                  </a:lnTo>
                  <a:lnTo>
                    <a:pt x="4512691" y="2786253"/>
                  </a:lnTo>
                  <a:lnTo>
                    <a:pt x="6019038" y="1283208"/>
                  </a:lnTo>
                  <a:lnTo>
                    <a:pt x="6538976" y="1283208"/>
                  </a:lnTo>
                  <a:lnTo>
                    <a:pt x="7800467" y="23368"/>
                  </a:lnTo>
                  <a:lnTo>
                    <a:pt x="777544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81461" y="548135"/>
            <a:ext cx="6306630" cy="10238410"/>
          </a:xfrm>
          <a:custGeom>
            <a:avLst/>
            <a:gdLst/>
            <a:ahLst/>
            <a:cxnLst/>
            <a:rect r="r" b="b" t="t" l="l"/>
            <a:pathLst>
              <a:path h="10238410" w="6306630">
                <a:moveTo>
                  <a:pt x="0" y="0"/>
                </a:moveTo>
                <a:lnTo>
                  <a:pt x="6306630" y="0"/>
                </a:lnTo>
                <a:lnTo>
                  <a:pt x="6306630" y="10238410"/>
                </a:lnTo>
                <a:lnTo>
                  <a:pt x="0" y="10238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6991" y="130173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083" y="1299285"/>
            <a:ext cx="3720886" cy="9190652"/>
          </a:xfrm>
          <a:custGeom>
            <a:avLst/>
            <a:gdLst/>
            <a:ahLst/>
            <a:cxnLst/>
            <a:rect r="r" b="b" t="t" l="l"/>
            <a:pathLst>
              <a:path h="9190652" w="3720886">
                <a:moveTo>
                  <a:pt x="0" y="0"/>
                </a:moveTo>
                <a:lnTo>
                  <a:pt x="3720886" y="0"/>
                </a:lnTo>
                <a:lnTo>
                  <a:pt x="3720886" y="9190652"/>
                </a:lnTo>
                <a:lnTo>
                  <a:pt x="0" y="9190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1659" y="-2545515"/>
            <a:ext cx="8397032" cy="6408802"/>
          </a:xfrm>
          <a:custGeom>
            <a:avLst/>
            <a:gdLst/>
            <a:ahLst/>
            <a:cxnLst/>
            <a:rect r="r" b="b" t="t" l="l"/>
            <a:pathLst>
              <a:path h="6408802" w="8397032">
                <a:moveTo>
                  <a:pt x="0" y="0"/>
                </a:moveTo>
                <a:lnTo>
                  <a:pt x="8397032" y="0"/>
                </a:lnTo>
                <a:lnTo>
                  <a:pt x="8397032" y="6408802"/>
                </a:lnTo>
                <a:lnTo>
                  <a:pt x="0" y="640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41665" y="8565867"/>
            <a:ext cx="1417000" cy="1416200"/>
          </a:xfrm>
          <a:custGeom>
            <a:avLst/>
            <a:gdLst/>
            <a:ahLst/>
            <a:cxnLst/>
            <a:rect r="r" b="b" t="t" l="l"/>
            <a:pathLst>
              <a:path h="1416200" w="1417000">
                <a:moveTo>
                  <a:pt x="0" y="0"/>
                </a:moveTo>
                <a:lnTo>
                  <a:pt x="1417000" y="0"/>
                </a:lnTo>
                <a:lnTo>
                  <a:pt x="1417000" y="1416200"/>
                </a:lnTo>
                <a:lnTo>
                  <a:pt x="0" y="1416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964282" y="1130194"/>
            <a:ext cx="427638" cy="427638"/>
            <a:chOff x="0" y="0"/>
            <a:chExt cx="570184" cy="570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028703" y="1194615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779432" y="4986520"/>
            <a:ext cx="427638" cy="427638"/>
            <a:chOff x="0" y="0"/>
            <a:chExt cx="570184" cy="570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517" cy="580644"/>
            </a:xfrm>
            <a:custGeom>
              <a:avLst/>
              <a:gdLst/>
              <a:ahLst/>
              <a:cxnLst/>
              <a:rect r="r" b="b" t="t" l="l"/>
              <a:pathLst>
                <a:path h="580644" w="580517">
                  <a:moveTo>
                    <a:pt x="0" y="290322"/>
                  </a:moveTo>
                  <a:cubicBezTo>
                    <a:pt x="0" y="129921"/>
                    <a:pt x="129921" y="0"/>
                    <a:pt x="290322" y="0"/>
                  </a:cubicBezTo>
                  <a:lnTo>
                    <a:pt x="290322" y="12700"/>
                  </a:lnTo>
                  <a:lnTo>
                    <a:pt x="290322" y="0"/>
                  </a:lnTo>
                  <a:cubicBezTo>
                    <a:pt x="450596" y="0"/>
                    <a:pt x="580517" y="129921"/>
                    <a:pt x="580517" y="290322"/>
                  </a:cubicBezTo>
                  <a:lnTo>
                    <a:pt x="567817" y="290322"/>
                  </a:lnTo>
                  <a:lnTo>
                    <a:pt x="580517" y="290322"/>
                  </a:lnTo>
                  <a:cubicBezTo>
                    <a:pt x="580517" y="450596"/>
                    <a:pt x="450596" y="580644"/>
                    <a:pt x="290195" y="580644"/>
                  </a:cubicBezTo>
                  <a:lnTo>
                    <a:pt x="290195" y="567944"/>
                  </a:lnTo>
                  <a:lnTo>
                    <a:pt x="290195" y="580644"/>
                  </a:lnTo>
                  <a:cubicBezTo>
                    <a:pt x="129921" y="580517"/>
                    <a:pt x="0" y="450596"/>
                    <a:pt x="0" y="290322"/>
                  </a:cubicBezTo>
                  <a:lnTo>
                    <a:pt x="12700" y="290322"/>
                  </a:lnTo>
                  <a:lnTo>
                    <a:pt x="25400" y="290322"/>
                  </a:lnTo>
                  <a:lnTo>
                    <a:pt x="12700" y="290322"/>
                  </a:lnTo>
                  <a:lnTo>
                    <a:pt x="0" y="290322"/>
                  </a:lnTo>
                  <a:moveTo>
                    <a:pt x="25400" y="290322"/>
                  </a:moveTo>
                  <a:cubicBezTo>
                    <a:pt x="25400" y="297307"/>
                    <a:pt x="19685" y="303022"/>
                    <a:pt x="12700" y="303022"/>
                  </a:cubicBezTo>
                  <a:cubicBezTo>
                    <a:pt x="5715" y="303022"/>
                    <a:pt x="0" y="297307"/>
                    <a:pt x="0" y="290322"/>
                  </a:cubicBezTo>
                  <a:cubicBezTo>
                    <a:pt x="0" y="283337"/>
                    <a:pt x="5715" y="277622"/>
                    <a:pt x="12700" y="277622"/>
                  </a:cubicBezTo>
                  <a:cubicBezTo>
                    <a:pt x="19685" y="277622"/>
                    <a:pt x="25400" y="283337"/>
                    <a:pt x="25400" y="290322"/>
                  </a:cubicBezTo>
                  <a:cubicBezTo>
                    <a:pt x="25400" y="436626"/>
                    <a:pt x="144018" y="555244"/>
                    <a:pt x="290322" y="555244"/>
                  </a:cubicBezTo>
                  <a:cubicBezTo>
                    <a:pt x="436626" y="555244"/>
                    <a:pt x="555244" y="436626"/>
                    <a:pt x="555244" y="290322"/>
                  </a:cubicBezTo>
                  <a:cubicBezTo>
                    <a:pt x="555244" y="144018"/>
                    <a:pt x="436626" y="25400"/>
                    <a:pt x="290322" y="25400"/>
                  </a:cubicBezTo>
                  <a:lnTo>
                    <a:pt x="290322" y="12700"/>
                  </a:lnTo>
                  <a:lnTo>
                    <a:pt x="290322" y="25400"/>
                  </a:lnTo>
                  <a:cubicBezTo>
                    <a:pt x="144018" y="25400"/>
                    <a:pt x="25400" y="144018"/>
                    <a:pt x="25400" y="290322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843853" y="5050941"/>
            <a:ext cx="298876" cy="298876"/>
          </a:xfrm>
          <a:custGeom>
            <a:avLst/>
            <a:gdLst/>
            <a:ahLst/>
            <a:cxnLst/>
            <a:rect r="r" b="b" t="t" l="l"/>
            <a:pathLst>
              <a:path h="298876" w="298876">
                <a:moveTo>
                  <a:pt x="0" y="0"/>
                </a:moveTo>
                <a:lnTo>
                  <a:pt x="298876" y="0"/>
                </a:lnTo>
                <a:lnTo>
                  <a:pt x="298876" y="298876"/>
                </a:lnTo>
                <a:lnTo>
                  <a:pt x="0" y="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585683" y="8384935"/>
            <a:ext cx="295800" cy="295800"/>
            <a:chOff x="0" y="0"/>
            <a:chExt cx="394400" cy="394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4462" cy="394462"/>
            </a:xfrm>
            <a:custGeom>
              <a:avLst/>
              <a:gdLst/>
              <a:ahLst/>
              <a:cxnLst/>
              <a:rect r="r" b="b" t="t" l="l"/>
              <a:pathLst>
                <a:path h="394462" w="394462">
                  <a:moveTo>
                    <a:pt x="0" y="197231"/>
                  </a:moveTo>
                  <a:cubicBezTo>
                    <a:pt x="0" y="88265"/>
                    <a:pt x="88265" y="0"/>
                    <a:pt x="197231" y="0"/>
                  </a:cubicBezTo>
                  <a:cubicBezTo>
                    <a:pt x="306197" y="0"/>
                    <a:pt x="394462" y="88265"/>
                    <a:pt x="394462" y="197231"/>
                  </a:cubicBezTo>
                  <a:cubicBezTo>
                    <a:pt x="394462" y="306197"/>
                    <a:pt x="306070" y="394462"/>
                    <a:pt x="197231" y="394462"/>
                  </a:cubicBezTo>
                  <a:cubicBezTo>
                    <a:pt x="88392" y="394462"/>
                    <a:pt x="0" y="306070"/>
                    <a:pt x="0" y="1972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078790" y="5162360"/>
            <a:ext cx="6130420" cy="3448361"/>
          </a:xfrm>
          <a:custGeom>
            <a:avLst/>
            <a:gdLst/>
            <a:ahLst/>
            <a:cxnLst/>
            <a:rect r="r" b="b" t="t" l="l"/>
            <a:pathLst>
              <a:path h="3448361" w="6130420">
                <a:moveTo>
                  <a:pt x="0" y="0"/>
                </a:moveTo>
                <a:lnTo>
                  <a:pt x="6130420" y="0"/>
                </a:lnTo>
                <a:lnTo>
                  <a:pt x="6130420" y="3448361"/>
                </a:lnTo>
                <a:lnTo>
                  <a:pt x="0" y="344836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473" y="9578203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7" y="0"/>
                </a:lnTo>
                <a:lnTo>
                  <a:pt x="3180817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407" y="4815534"/>
            <a:ext cx="6834604" cy="8964598"/>
          </a:xfrm>
          <a:custGeom>
            <a:avLst/>
            <a:gdLst/>
            <a:ahLst/>
            <a:cxnLst/>
            <a:rect r="r" b="b" t="t" l="l"/>
            <a:pathLst>
              <a:path h="8964598" w="6834604">
                <a:moveTo>
                  <a:pt x="0" y="0"/>
                </a:moveTo>
                <a:lnTo>
                  <a:pt x="6834604" y="0"/>
                </a:lnTo>
                <a:lnTo>
                  <a:pt x="6834604" y="8964597"/>
                </a:lnTo>
                <a:lnTo>
                  <a:pt x="0" y="8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2116" y="-613678"/>
            <a:ext cx="1833648" cy="1400398"/>
          </a:xfrm>
          <a:custGeom>
            <a:avLst/>
            <a:gdLst/>
            <a:ahLst/>
            <a:cxnLst/>
            <a:rect r="r" b="b" t="t" l="l"/>
            <a:pathLst>
              <a:path h="1400398" w="1833648">
                <a:moveTo>
                  <a:pt x="0" y="0"/>
                </a:moveTo>
                <a:lnTo>
                  <a:pt x="1833648" y="0"/>
                </a:lnTo>
                <a:lnTo>
                  <a:pt x="1833648" y="1400398"/>
                </a:lnTo>
                <a:lnTo>
                  <a:pt x="0" y="1400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2075" y="-1096683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0845" y="-1176832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0862" y="-3700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96012" y="-513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54682" y="8308665"/>
            <a:ext cx="4002026" cy="1978335"/>
          </a:xfrm>
          <a:custGeom>
            <a:avLst/>
            <a:gdLst/>
            <a:ahLst/>
            <a:cxnLst/>
            <a:rect r="r" b="b" t="t" l="l"/>
            <a:pathLst>
              <a:path h="1978335" w="4002026">
                <a:moveTo>
                  <a:pt x="0" y="0"/>
                </a:moveTo>
                <a:lnTo>
                  <a:pt x="4002026" y="0"/>
                </a:lnTo>
                <a:lnTo>
                  <a:pt x="4002026" y="1978335"/>
                </a:lnTo>
                <a:lnTo>
                  <a:pt x="0" y="1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0837" y="6780071"/>
            <a:ext cx="4768630" cy="3057189"/>
          </a:xfrm>
          <a:custGeom>
            <a:avLst/>
            <a:gdLst/>
            <a:ahLst/>
            <a:cxnLst/>
            <a:rect r="r" b="b" t="t" l="l"/>
            <a:pathLst>
              <a:path h="3057189" w="4768630">
                <a:moveTo>
                  <a:pt x="0" y="0"/>
                </a:moveTo>
                <a:lnTo>
                  <a:pt x="4768630" y="0"/>
                </a:lnTo>
                <a:lnTo>
                  <a:pt x="4768630" y="3057189"/>
                </a:lnTo>
                <a:lnTo>
                  <a:pt x="0" y="30571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95660" y="6780071"/>
            <a:ext cx="4076252" cy="3057189"/>
          </a:xfrm>
          <a:custGeom>
            <a:avLst/>
            <a:gdLst/>
            <a:ahLst/>
            <a:cxnLst/>
            <a:rect r="r" b="b" t="t" l="l"/>
            <a:pathLst>
              <a:path h="3057189" w="4076252">
                <a:moveTo>
                  <a:pt x="0" y="0"/>
                </a:moveTo>
                <a:lnTo>
                  <a:pt x="4076253" y="0"/>
                </a:lnTo>
                <a:lnTo>
                  <a:pt x="4076253" y="3057189"/>
                </a:lnTo>
                <a:lnTo>
                  <a:pt x="0" y="30571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485" y="1799330"/>
            <a:ext cx="17209055" cy="472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 R foi desenvolvido por Ross Ihaka e Robert Gentleman na Universidade de Auckland, Nova Zelândia, no início dos anos 1990;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Ele foi baseado na linguagem S, criada nos laboratórios da Bell Labs nos anos 1970, mas com um foco maior em código aberto e colaboração;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Com o tempo, R se tornou uma das principais linguagens para análise estatística e ciência de dados, ganhando popularidade entre pesquisadores, cientistas de dados e profissionais de diversas áreas;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Hoje, R possui uma grande comunidade global e um extenso repositório de pacotes (CRAN), que expandem suas funcionalidades para análise de dados, aprendizado de máquina, visualização e muito mais.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318106" y="6780071"/>
            <a:ext cx="5441069" cy="3057189"/>
          </a:xfrm>
          <a:custGeom>
            <a:avLst/>
            <a:gdLst/>
            <a:ahLst/>
            <a:cxnLst/>
            <a:rect r="r" b="b" t="t" l="l"/>
            <a:pathLst>
              <a:path h="3057189" w="5441069">
                <a:moveTo>
                  <a:pt x="0" y="0"/>
                </a:moveTo>
                <a:lnTo>
                  <a:pt x="5441069" y="0"/>
                </a:lnTo>
                <a:lnTo>
                  <a:pt x="5441069" y="3057189"/>
                </a:lnTo>
                <a:lnTo>
                  <a:pt x="0" y="30571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8825" y="13274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é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</a:t>
            </a: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 e por que usá-lo?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825" y="984824"/>
            <a:ext cx="17230349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Breve história do 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883" y="9865835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bendeivide.com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6517" y="9865835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wikipedia.com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51371" y="9865835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ashnik.com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757578" y="7048028"/>
            <a:ext cx="6788503" cy="5181142"/>
          </a:xfrm>
          <a:custGeom>
            <a:avLst/>
            <a:gdLst/>
            <a:ahLst/>
            <a:cxnLst/>
            <a:rect r="r" b="b" t="t" l="l"/>
            <a:pathLst>
              <a:path h="5181142" w="6788503">
                <a:moveTo>
                  <a:pt x="6788503" y="0"/>
                </a:moveTo>
                <a:lnTo>
                  <a:pt x="0" y="0"/>
                </a:lnTo>
                <a:lnTo>
                  <a:pt x="0" y="5181141"/>
                </a:lnTo>
                <a:lnTo>
                  <a:pt x="6788503" y="5181141"/>
                </a:lnTo>
                <a:lnTo>
                  <a:pt x="6788503" y="0"/>
                </a:lnTo>
                <a:close/>
              </a:path>
            </a:pathLst>
          </a:custGeom>
          <a:blipFill>
            <a:blip r:embed="rId3"/>
            <a:stretch>
              <a:fillRect l="-22339" t="-50337" r="-9379" b="-53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971" y="9155661"/>
            <a:ext cx="1963229" cy="2445666"/>
          </a:xfrm>
          <a:custGeom>
            <a:avLst/>
            <a:gdLst/>
            <a:ahLst/>
            <a:cxnLst/>
            <a:rect r="r" b="b" t="t" l="l"/>
            <a:pathLst>
              <a:path h="2445666" w="1963229">
                <a:moveTo>
                  <a:pt x="0" y="0"/>
                </a:moveTo>
                <a:lnTo>
                  <a:pt x="1963230" y="0"/>
                </a:lnTo>
                <a:lnTo>
                  <a:pt x="1963230" y="2445666"/>
                </a:lnTo>
                <a:lnTo>
                  <a:pt x="0" y="244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460" y="8340910"/>
            <a:ext cx="5817212" cy="3583271"/>
          </a:xfrm>
          <a:custGeom>
            <a:avLst/>
            <a:gdLst/>
            <a:ahLst/>
            <a:cxnLst/>
            <a:rect r="r" b="b" t="t" l="l"/>
            <a:pathLst>
              <a:path h="3583271" w="5817212">
                <a:moveTo>
                  <a:pt x="0" y="0"/>
                </a:moveTo>
                <a:lnTo>
                  <a:pt x="5817211" y="0"/>
                </a:lnTo>
                <a:lnTo>
                  <a:pt x="5817211" y="3583272"/>
                </a:lnTo>
                <a:lnTo>
                  <a:pt x="0" y="358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646394" y="9052025"/>
            <a:ext cx="227678" cy="227678"/>
            <a:chOff x="0" y="0"/>
            <a:chExt cx="367016" cy="367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80692" y="9086323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027990" y="8416665"/>
            <a:ext cx="227678" cy="227678"/>
            <a:chOff x="0" y="0"/>
            <a:chExt cx="367016" cy="367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778" cy="382778"/>
            </a:xfrm>
            <a:custGeom>
              <a:avLst/>
              <a:gdLst/>
              <a:ahLst/>
              <a:cxnLst/>
              <a:rect r="r" b="b" t="t" l="l"/>
              <a:pathLst>
                <a:path h="382778" w="382778">
                  <a:moveTo>
                    <a:pt x="357378" y="191389"/>
                  </a:moveTo>
                  <a:cubicBezTo>
                    <a:pt x="357378" y="99695"/>
                    <a:pt x="283083" y="25400"/>
                    <a:pt x="191389" y="25400"/>
                  </a:cubicBezTo>
                  <a:lnTo>
                    <a:pt x="191389" y="12700"/>
                  </a:ln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695" y="25400"/>
                    <a:pt x="25400" y="99695"/>
                    <a:pt x="25400" y="191389"/>
                  </a:cubicBezTo>
                  <a:lnTo>
                    <a:pt x="12700" y="191389"/>
                  </a:lnTo>
                  <a:lnTo>
                    <a:pt x="25400" y="191389"/>
                  </a:lnTo>
                  <a:cubicBezTo>
                    <a:pt x="25400" y="283083"/>
                    <a:pt x="99695" y="357378"/>
                    <a:pt x="191389" y="357378"/>
                  </a:cubicBezTo>
                  <a:lnTo>
                    <a:pt x="191389" y="370078"/>
                  </a:lnTo>
                  <a:lnTo>
                    <a:pt x="191389" y="357378"/>
                  </a:lnTo>
                  <a:cubicBezTo>
                    <a:pt x="283083" y="357378"/>
                    <a:pt x="357378" y="283083"/>
                    <a:pt x="357378" y="191389"/>
                  </a:cubicBezTo>
                  <a:cubicBezTo>
                    <a:pt x="357378" y="184404"/>
                    <a:pt x="363093" y="178689"/>
                    <a:pt x="370078" y="178689"/>
                  </a:cubicBezTo>
                  <a:cubicBezTo>
                    <a:pt x="377063" y="178689"/>
                    <a:pt x="382778" y="184404"/>
                    <a:pt x="382778" y="191389"/>
                  </a:cubicBezTo>
                  <a:lnTo>
                    <a:pt x="370078" y="191389"/>
                  </a:lnTo>
                  <a:lnTo>
                    <a:pt x="357378" y="191389"/>
                  </a:lnTo>
                  <a:moveTo>
                    <a:pt x="382778" y="191389"/>
                  </a:moveTo>
                  <a:cubicBezTo>
                    <a:pt x="382778" y="198374"/>
                    <a:pt x="377063" y="204089"/>
                    <a:pt x="370078" y="204089"/>
                  </a:cubicBezTo>
                  <a:cubicBezTo>
                    <a:pt x="363093" y="204089"/>
                    <a:pt x="357378" y="198374"/>
                    <a:pt x="357378" y="191389"/>
                  </a:cubicBezTo>
                  <a:lnTo>
                    <a:pt x="370078" y="191389"/>
                  </a:lnTo>
                  <a:lnTo>
                    <a:pt x="382778" y="191389"/>
                  </a:lnTo>
                  <a:cubicBezTo>
                    <a:pt x="382778" y="297053"/>
                    <a:pt x="297053" y="382778"/>
                    <a:pt x="191389" y="382778"/>
                  </a:cubicBezTo>
                  <a:cubicBezTo>
                    <a:pt x="85725" y="382778"/>
                    <a:pt x="0" y="297053"/>
                    <a:pt x="0" y="191389"/>
                  </a:cubicBezTo>
                  <a:cubicBezTo>
                    <a:pt x="0" y="85725"/>
                    <a:pt x="85725" y="0"/>
                    <a:pt x="191389" y="0"/>
                  </a:cubicBezTo>
                  <a:cubicBezTo>
                    <a:pt x="297053" y="0"/>
                    <a:pt x="382778" y="85725"/>
                    <a:pt x="382778" y="191389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62289" y="8450964"/>
            <a:ext cx="159124" cy="159124"/>
          </a:xfrm>
          <a:custGeom>
            <a:avLst/>
            <a:gdLst/>
            <a:ahLst/>
            <a:cxnLst/>
            <a:rect r="r" b="b" t="t" l="l"/>
            <a:pathLst>
              <a:path h="159124" w="159124">
                <a:moveTo>
                  <a:pt x="0" y="0"/>
                </a:moveTo>
                <a:lnTo>
                  <a:pt x="159124" y="0"/>
                </a:lnTo>
                <a:lnTo>
                  <a:pt x="159124" y="159124"/>
                </a:lnTo>
                <a:lnTo>
                  <a:pt x="0" y="15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9727" y="8340910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9" y="0"/>
                </a:lnTo>
                <a:lnTo>
                  <a:pt x="6732029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1521" y="8851762"/>
            <a:ext cx="6732028" cy="3147547"/>
          </a:xfrm>
          <a:custGeom>
            <a:avLst/>
            <a:gdLst/>
            <a:ahLst/>
            <a:cxnLst/>
            <a:rect r="r" b="b" t="t" l="l"/>
            <a:pathLst>
              <a:path h="3147547" w="6732028">
                <a:moveTo>
                  <a:pt x="0" y="0"/>
                </a:moveTo>
                <a:lnTo>
                  <a:pt x="6732028" y="0"/>
                </a:lnTo>
                <a:lnTo>
                  <a:pt x="6732028" y="3147547"/>
                </a:lnTo>
                <a:lnTo>
                  <a:pt x="0" y="3147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86682" y="8340904"/>
            <a:ext cx="963482" cy="962862"/>
          </a:xfrm>
          <a:custGeom>
            <a:avLst/>
            <a:gdLst/>
            <a:ahLst/>
            <a:cxnLst/>
            <a:rect r="r" b="b" t="t" l="l"/>
            <a:pathLst>
              <a:path h="962862" w="963482">
                <a:moveTo>
                  <a:pt x="0" y="0"/>
                </a:moveTo>
                <a:lnTo>
                  <a:pt x="963482" y="0"/>
                </a:lnTo>
                <a:lnTo>
                  <a:pt x="963482" y="962862"/>
                </a:lnTo>
                <a:lnTo>
                  <a:pt x="0" y="962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44996" y="10067752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3"/>
                </a:lnTo>
                <a:lnTo>
                  <a:pt x="0" y="775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6816" y="10175197"/>
            <a:ext cx="783215" cy="775643"/>
          </a:xfrm>
          <a:custGeom>
            <a:avLst/>
            <a:gdLst/>
            <a:ahLst/>
            <a:cxnLst/>
            <a:rect r="r" b="b" t="t" l="l"/>
            <a:pathLst>
              <a:path h="775643" w="783215">
                <a:moveTo>
                  <a:pt x="0" y="0"/>
                </a:moveTo>
                <a:lnTo>
                  <a:pt x="783216" y="0"/>
                </a:lnTo>
                <a:lnTo>
                  <a:pt x="783216" y="775642"/>
                </a:lnTo>
                <a:lnTo>
                  <a:pt x="0" y="775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6537" y="2344853"/>
            <a:ext cx="5157450" cy="5157450"/>
          </a:xfrm>
          <a:custGeom>
            <a:avLst/>
            <a:gdLst/>
            <a:ahLst/>
            <a:cxnLst/>
            <a:rect r="r" b="b" t="t" l="l"/>
            <a:pathLst>
              <a:path h="5157450" w="5157450">
                <a:moveTo>
                  <a:pt x="0" y="0"/>
                </a:moveTo>
                <a:lnTo>
                  <a:pt x="5157449" y="0"/>
                </a:lnTo>
                <a:lnTo>
                  <a:pt x="5157449" y="5157449"/>
                </a:lnTo>
                <a:lnTo>
                  <a:pt x="0" y="51574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7586" y="2344853"/>
            <a:ext cx="5062601" cy="5062601"/>
          </a:xfrm>
          <a:custGeom>
            <a:avLst/>
            <a:gdLst/>
            <a:ahLst/>
            <a:cxnLst/>
            <a:rect r="r" b="b" t="t" l="l"/>
            <a:pathLst>
              <a:path h="5062601" w="5062601">
                <a:moveTo>
                  <a:pt x="0" y="0"/>
                </a:moveTo>
                <a:lnTo>
                  <a:pt x="5062601" y="0"/>
                </a:lnTo>
                <a:lnTo>
                  <a:pt x="5062601" y="5062601"/>
                </a:lnTo>
                <a:lnTo>
                  <a:pt x="0" y="506260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75488" y="2344853"/>
            <a:ext cx="5062601" cy="5062601"/>
          </a:xfrm>
          <a:custGeom>
            <a:avLst/>
            <a:gdLst/>
            <a:ahLst/>
            <a:cxnLst/>
            <a:rect r="r" b="b" t="t" l="l"/>
            <a:pathLst>
              <a:path h="5062601" w="5062601">
                <a:moveTo>
                  <a:pt x="0" y="0"/>
                </a:moveTo>
                <a:lnTo>
                  <a:pt x="5062601" y="0"/>
                </a:lnTo>
                <a:lnTo>
                  <a:pt x="5062601" y="5062601"/>
                </a:lnTo>
                <a:lnTo>
                  <a:pt x="0" y="506260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7586" y="668453"/>
            <a:ext cx="1741310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Próxima Etapa: </a:t>
            </a:r>
            <a:r>
              <a:rPr lang="en-US" b="true" sz="60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Mãos à Obra!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0313" y="7378879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DALL-E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45426" y="7473727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DALL-E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08215" y="7378879"/>
            <a:ext cx="3997147" cy="2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b="true" sz="1285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285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DALL-E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3170" y="-989638"/>
            <a:ext cx="2897648" cy="4477610"/>
          </a:xfrm>
          <a:custGeom>
            <a:avLst/>
            <a:gdLst/>
            <a:ahLst/>
            <a:cxnLst/>
            <a:rect r="r" b="b" t="t" l="l"/>
            <a:pathLst>
              <a:path h="4477610" w="2897648">
                <a:moveTo>
                  <a:pt x="0" y="0"/>
                </a:moveTo>
                <a:lnTo>
                  <a:pt x="2897648" y="0"/>
                </a:lnTo>
                <a:lnTo>
                  <a:pt x="2897648" y="4477610"/>
                </a:lnTo>
                <a:lnTo>
                  <a:pt x="0" y="447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319424" y="8924458"/>
            <a:ext cx="7098102" cy="5984448"/>
          </a:xfrm>
          <a:custGeom>
            <a:avLst/>
            <a:gdLst/>
            <a:ahLst/>
            <a:cxnLst/>
            <a:rect r="r" b="b" t="t" l="l"/>
            <a:pathLst>
              <a:path h="5984448" w="7098102">
                <a:moveTo>
                  <a:pt x="0" y="0"/>
                </a:moveTo>
                <a:lnTo>
                  <a:pt x="7098102" y="0"/>
                </a:lnTo>
                <a:lnTo>
                  <a:pt x="7098102" y="5984448"/>
                </a:lnTo>
                <a:lnTo>
                  <a:pt x="0" y="5984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77" t="-50337" r="-20826" b="-533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5242" y="9438552"/>
            <a:ext cx="3035574" cy="1813906"/>
          </a:xfrm>
          <a:custGeom>
            <a:avLst/>
            <a:gdLst/>
            <a:ahLst/>
            <a:cxnLst/>
            <a:rect r="r" b="b" t="t" l="l"/>
            <a:pathLst>
              <a:path h="1813906" w="3035574">
                <a:moveTo>
                  <a:pt x="0" y="0"/>
                </a:moveTo>
                <a:lnTo>
                  <a:pt x="3035574" y="0"/>
                </a:lnTo>
                <a:lnTo>
                  <a:pt x="3035574" y="1813906"/>
                </a:lnTo>
                <a:lnTo>
                  <a:pt x="0" y="1813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3548003" y="-2410910"/>
            <a:ext cx="8303621" cy="6337530"/>
          </a:xfrm>
          <a:custGeom>
            <a:avLst/>
            <a:gdLst/>
            <a:ahLst/>
            <a:cxnLst/>
            <a:rect r="r" b="b" t="t" l="l"/>
            <a:pathLst>
              <a:path h="6337530" w="8303621">
                <a:moveTo>
                  <a:pt x="8303621" y="0"/>
                </a:moveTo>
                <a:lnTo>
                  <a:pt x="0" y="0"/>
                </a:lnTo>
                <a:lnTo>
                  <a:pt x="0" y="6337530"/>
                </a:lnTo>
                <a:lnTo>
                  <a:pt x="8303621" y="6337530"/>
                </a:lnTo>
                <a:lnTo>
                  <a:pt x="8303621" y="0"/>
                </a:lnTo>
                <a:close/>
              </a:path>
            </a:pathLst>
          </a:custGeom>
          <a:blipFill>
            <a:blip r:embed="rId5"/>
            <a:stretch>
              <a:fillRect l="-22339" t="-50337" r="-9379" b="-533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44489" y="-699670"/>
            <a:ext cx="2079402" cy="4887901"/>
          </a:xfrm>
          <a:custGeom>
            <a:avLst/>
            <a:gdLst/>
            <a:ahLst/>
            <a:cxnLst/>
            <a:rect r="r" b="b" t="t" l="l"/>
            <a:pathLst>
              <a:path h="4887901" w="2079402">
                <a:moveTo>
                  <a:pt x="0" y="0"/>
                </a:moveTo>
                <a:lnTo>
                  <a:pt x="2079401" y="0"/>
                </a:lnTo>
                <a:lnTo>
                  <a:pt x="2079401" y="4887901"/>
                </a:lnTo>
                <a:lnTo>
                  <a:pt x="0" y="48879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1984" y="-700972"/>
            <a:ext cx="2079402" cy="4887901"/>
          </a:xfrm>
          <a:custGeom>
            <a:avLst/>
            <a:gdLst/>
            <a:ahLst/>
            <a:cxnLst/>
            <a:rect r="r" b="b" t="t" l="l"/>
            <a:pathLst>
              <a:path h="4887901" w="2079402">
                <a:moveTo>
                  <a:pt x="0" y="0"/>
                </a:moveTo>
                <a:lnTo>
                  <a:pt x="2079401" y="0"/>
                </a:lnTo>
                <a:lnTo>
                  <a:pt x="2079401" y="4887900"/>
                </a:lnTo>
                <a:lnTo>
                  <a:pt x="0" y="4887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47984" y="-2197587"/>
            <a:ext cx="6678721" cy="10842475"/>
          </a:xfrm>
          <a:custGeom>
            <a:avLst/>
            <a:gdLst/>
            <a:ahLst/>
            <a:cxnLst/>
            <a:rect r="r" b="b" t="t" l="l"/>
            <a:pathLst>
              <a:path h="10842475" w="6678721">
                <a:moveTo>
                  <a:pt x="0" y="0"/>
                </a:moveTo>
                <a:lnTo>
                  <a:pt x="6678721" y="0"/>
                </a:lnTo>
                <a:lnTo>
                  <a:pt x="6678721" y="10842475"/>
                </a:lnTo>
                <a:lnTo>
                  <a:pt x="0" y="10842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04295" y="1305913"/>
            <a:ext cx="1232782" cy="1233576"/>
          </a:xfrm>
          <a:custGeom>
            <a:avLst/>
            <a:gdLst/>
            <a:ahLst/>
            <a:cxnLst/>
            <a:rect r="r" b="b" t="t" l="l"/>
            <a:pathLst>
              <a:path h="1233576" w="1232782">
                <a:moveTo>
                  <a:pt x="0" y="0"/>
                </a:moveTo>
                <a:lnTo>
                  <a:pt x="1232782" y="0"/>
                </a:lnTo>
                <a:lnTo>
                  <a:pt x="1232782" y="1233576"/>
                </a:lnTo>
                <a:lnTo>
                  <a:pt x="0" y="123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6549394" y="2665877"/>
            <a:ext cx="291503" cy="291503"/>
            <a:chOff x="0" y="0"/>
            <a:chExt cx="388670" cy="3886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3860" cy="403860"/>
            </a:xfrm>
            <a:custGeom>
              <a:avLst/>
              <a:gdLst/>
              <a:ahLst/>
              <a:cxnLst/>
              <a:rect r="r" b="b" t="t" l="l"/>
              <a:pathLst>
                <a:path h="403860" w="403860">
                  <a:moveTo>
                    <a:pt x="378460" y="201930"/>
                  </a:moveTo>
                  <a:cubicBezTo>
                    <a:pt x="378460" y="104394"/>
                    <a:pt x="299339" y="25400"/>
                    <a:pt x="201930" y="25400"/>
                  </a:cubicBezTo>
                  <a:lnTo>
                    <a:pt x="201930" y="12700"/>
                  </a:lnTo>
                  <a:lnTo>
                    <a:pt x="201930" y="25400"/>
                  </a:lnTo>
                  <a:lnTo>
                    <a:pt x="201930" y="12700"/>
                  </a:lnTo>
                  <a:lnTo>
                    <a:pt x="201930" y="25400"/>
                  </a:lnTo>
                  <a:cubicBezTo>
                    <a:pt x="104394" y="25400"/>
                    <a:pt x="25400" y="104394"/>
                    <a:pt x="25400" y="201930"/>
                  </a:cubicBezTo>
                  <a:lnTo>
                    <a:pt x="12700" y="201930"/>
                  </a:lnTo>
                  <a:lnTo>
                    <a:pt x="25400" y="201930"/>
                  </a:lnTo>
                  <a:cubicBezTo>
                    <a:pt x="25400" y="299466"/>
                    <a:pt x="104394" y="378460"/>
                    <a:pt x="201930" y="378460"/>
                  </a:cubicBezTo>
                  <a:lnTo>
                    <a:pt x="201930" y="391160"/>
                  </a:lnTo>
                  <a:lnTo>
                    <a:pt x="201930" y="378460"/>
                  </a:lnTo>
                  <a:cubicBezTo>
                    <a:pt x="299466" y="378460"/>
                    <a:pt x="378460" y="299466"/>
                    <a:pt x="378460" y="201930"/>
                  </a:cubicBezTo>
                  <a:cubicBezTo>
                    <a:pt x="378460" y="196088"/>
                    <a:pt x="382524" y="190881"/>
                    <a:pt x="388239" y="189611"/>
                  </a:cubicBezTo>
                  <a:cubicBezTo>
                    <a:pt x="393954" y="188341"/>
                    <a:pt x="399923" y="191008"/>
                    <a:pt x="402463" y="196342"/>
                  </a:cubicBezTo>
                  <a:lnTo>
                    <a:pt x="391160" y="202057"/>
                  </a:lnTo>
                  <a:lnTo>
                    <a:pt x="378460" y="202057"/>
                  </a:lnTo>
                  <a:moveTo>
                    <a:pt x="403860" y="202057"/>
                  </a:moveTo>
                  <a:cubicBezTo>
                    <a:pt x="403860" y="207899"/>
                    <a:pt x="399796" y="213106"/>
                    <a:pt x="394081" y="214376"/>
                  </a:cubicBezTo>
                  <a:cubicBezTo>
                    <a:pt x="388366" y="215646"/>
                    <a:pt x="382397" y="212979"/>
                    <a:pt x="379857" y="207645"/>
                  </a:cubicBezTo>
                  <a:lnTo>
                    <a:pt x="391160" y="201930"/>
                  </a:lnTo>
                  <a:lnTo>
                    <a:pt x="403860" y="201930"/>
                  </a:lnTo>
                  <a:cubicBezTo>
                    <a:pt x="403860" y="313436"/>
                    <a:pt x="313436" y="403860"/>
                    <a:pt x="201930" y="403860"/>
                  </a:cubicBezTo>
                  <a:cubicBezTo>
                    <a:pt x="90424" y="403860"/>
                    <a:pt x="0" y="313436"/>
                    <a:pt x="0" y="201930"/>
                  </a:cubicBezTo>
                  <a:cubicBezTo>
                    <a:pt x="0" y="90424"/>
                    <a:pt x="90424" y="0"/>
                    <a:pt x="201930" y="0"/>
                  </a:cubicBezTo>
                  <a:cubicBezTo>
                    <a:pt x="313436" y="0"/>
                    <a:pt x="403860" y="90424"/>
                    <a:pt x="403860" y="201930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593307" y="2709735"/>
            <a:ext cx="203731" cy="203731"/>
          </a:xfrm>
          <a:custGeom>
            <a:avLst/>
            <a:gdLst/>
            <a:ahLst/>
            <a:cxnLst/>
            <a:rect r="r" b="b" t="t" l="l"/>
            <a:pathLst>
              <a:path h="203731" w="203731">
                <a:moveTo>
                  <a:pt x="0" y="0"/>
                </a:moveTo>
                <a:lnTo>
                  <a:pt x="203732" y="0"/>
                </a:lnTo>
                <a:lnTo>
                  <a:pt x="203732" y="203732"/>
                </a:lnTo>
                <a:lnTo>
                  <a:pt x="0" y="203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5735923" y="3457638"/>
            <a:ext cx="291503" cy="291503"/>
            <a:chOff x="0" y="0"/>
            <a:chExt cx="388670" cy="3886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3860" cy="403860"/>
            </a:xfrm>
            <a:custGeom>
              <a:avLst/>
              <a:gdLst/>
              <a:ahLst/>
              <a:cxnLst/>
              <a:rect r="r" b="b" t="t" l="l"/>
              <a:pathLst>
                <a:path h="403860" w="403860">
                  <a:moveTo>
                    <a:pt x="378460" y="201930"/>
                  </a:moveTo>
                  <a:cubicBezTo>
                    <a:pt x="378460" y="104394"/>
                    <a:pt x="299339" y="25400"/>
                    <a:pt x="201930" y="25400"/>
                  </a:cubicBezTo>
                  <a:lnTo>
                    <a:pt x="201930" y="12700"/>
                  </a:lnTo>
                  <a:lnTo>
                    <a:pt x="201930" y="25400"/>
                  </a:lnTo>
                  <a:lnTo>
                    <a:pt x="201930" y="12700"/>
                  </a:lnTo>
                  <a:lnTo>
                    <a:pt x="201930" y="25400"/>
                  </a:lnTo>
                  <a:cubicBezTo>
                    <a:pt x="104394" y="25400"/>
                    <a:pt x="25400" y="104394"/>
                    <a:pt x="25400" y="201930"/>
                  </a:cubicBezTo>
                  <a:lnTo>
                    <a:pt x="12700" y="201930"/>
                  </a:lnTo>
                  <a:lnTo>
                    <a:pt x="25400" y="201930"/>
                  </a:lnTo>
                  <a:cubicBezTo>
                    <a:pt x="25400" y="299466"/>
                    <a:pt x="104394" y="378460"/>
                    <a:pt x="201930" y="378460"/>
                  </a:cubicBezTo>
                  <a:lnTo>
                    <a:pt x="201930" y="391160"/>
                  </a:lnTo>
                  <a:lnTo>
                    <a:pt x="201930" y="378460"/>
                  </a:lnTo>
                  <a:cubicBezTo>
                    <a:pt x="299466" y="378460"/>
                    <a:pt x="378460" y="299466"/>
                    <a:pt x="378460" y="201930"/>
                  </a:cubicBezTo>
                  <a:cubicBezTo>
                    <a:pt x="378460" y="196088"/>
                    <a:pt x="382524" y="190881"/>
                    <a:pt x="388239" y="189611"/>
                  </a:cubicBezTo>
                  <a:cubicBezTo>
                    <a:pt x="393954" y="188341"/>
                    <a:pt x="399923" y="191008"/>
                    <a:pt x="402463" y="196342"/>
                  </a:cubicBezTo>
                  <a:lnTo>
                    <a:pt x="391160" y="202057"/>
                  </a:lnTo>
                  <a:lnTo>
                    <a:pt x="378460" y="202057"/>
                  </a:lnTo>
                  <a:moveTo>
                    <a:pt x="403860" y="202057"/>
                  </a:moveTo>
                  <a:cubicBezTo>
                    <a:pt x="403860" y="207899"/>
                    <a:pt x="399796" y="213106"/>
                    <a:pt x="394081" y="214376"/>
                  </a:cubicBezTo>
                  <a:cubicBezTo>
                    <a:pt x="388366" y="215646"/>
                    <a:pt x="382397" y="212979"/>
                    <a:pt x="379857" y="207645"/>
                  </a:cubicBezTo>
                  <a:lnTo>
                    <a:pt x="391160" y="201930"/>
                  </a:lnTo>
                  <a:lnTo>
                    <a:pt x="403860" y="201930"/>
                  </a:lnTo>
                  <a:cubicBezTo>
                    <a:pt x="403860" y="313436"/>
                    <a:pt x="313436" y="403860"/>
                    <a:pt x="201930" y="403860"/>
                  </a:cubicBezTo>
                  <a:cubicBezTo>
                    <a:pt x="90424" y="403860"/>
                    <a:pt x="0" y="313436"/>
                    <a:pt x="0" y="201930"/>
                  </a:cubicBezTo>
                  <a:cubicBezTo>
                    <a:pt x="0" y="90424"/>
                    <a:pt x="90424" y="0"/>
                    <a:pt x="201930" y="0"/>
                  </a:cubicBezTo>
                  <a:cubicBezTo>
                    <a:pt x="313436" y="0"/>
                    <a:pt x="403860" y="90424"/>
                    <a:pt x="403860" y="201930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779837" y="3501497"/>
            <a:ext cx="203731" cy="203731"/>
          </a:xfrm>
          <a:custGeom>
            <a:avLst/>
            <a:gdLst/>
            <a:ahLst/>
            <a:cxnLst/>
            <a:rect r="r" b="b" t="t" l="l"/>
            <a:pathLst>
              <a:path h="203731" w="203731">
                <a:moveTo>
                  <a:pt x="0" y="0"/>
                </a:moveTo>
                <a:lnTo>
                  <a:pt x="203731" y="0"/>
                </a:lnTo>
                <a:lnTo>
                  <a:pt x="203731" y="203731"/>
                </a:lnTo>
                <a:lnTo>
                  <a:pt x="0" y="2037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10800000">
            <a:off x="17840050" y="4911010"/>
            <a:ext cx="291503" cy="291503"/>
            <a:chOff x="0" y="0"/>
            <a:chExt cx="388670" cy="3886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3860" cy="403860"/>
            </a:xfrm>
            <a:custGeom>
              <a:avLst/>
              <a:gdLst/>
              <a:ahLst/>
              <a:cxnLst/>
              <a:rect r="r" b="b" t="t" l="l"/>
              <a:pathLst>
                <a:path h="403860" w="403860">
                  <a:moveTo>
                    <a:pt x="378460" y="201930"/>
                  </a:moveTo>
                  <a:cubicBezTo>
                    <a:pt x="378460" y="104394"/>
                    <a:pt x="299339" y="25400"/>
                    <a:pt x="201930" y="25400"/>
                  </a:cubicBezTo>
                  <a:lnTo>
                    <a:pt x="201930" y="12700"/>
                  </a:lnTo>
                  <a:lnTo>
                    <a:pt x="201930" y="25400"/>
                  </a:lnTo>
                  <a:lnTo>
                    <a:pt x="201930" y="12700"/>
                  </a:lnTo>
                  <a:lnTo>
                    <a:pt x="201930" y="25400"/>
                  </a:lnTo>
                  <a:cubicBezTo>
                    <a:pt x="104394" y="25400"/>
                    <a:pt x="25400" y="104394"/>
                    <a:pt x="25400" y="201930"/>
                  </a:cubicBezTo>
                  <a:lnTo>
                    <a:pt x="12700" y="201930"/>
                  </a:lnTo>
                  <a:lnTo>
                    <a:pt x="25400" y="201930"/>
                  </a:lnTo>
                  <a:cubicBezTo>
                    <a:pt x="25400" y="299466"/>
                    <a:pt x="104394" y="378460"/>
                    <a:pt x="201930" y="378460"/>
                  </a:cubicBezTo>
                  <a:lnTo>
                    <a:pt x="201930" y="391160"/>
                  </a:lnTo>
                  <a:lnTo>
                    <a:pt x="201930" y="378460"/>
                  </a:lnTo>
                  <a:cubicBezTo>
                    <a:pt x="299466" y="378460"/>
                    <a:pt x="378460" y="299466"/>
                    <a:pt x="378460" y="201930"/>
                  </a:cubicBezTo>
                  <a:cubicBezTo>
                    <a:pt x="378460" y="196088"/>
                    <a:pt x="382524" y="190881"/>
                    <a:pt x="388239" y="189611"/>
                  </a:cubicBezTo>
                  <a:cubicBezTo>
                    <a:pt x="393954" y="188341"/>
                    <a:pt x="399923" y="191008"/>
                    <a:pt x="402463" y="196342"/>
                  </a:cubicBezTo>
                  <a:lnTo>
                    <a:pt x="391160" y="202057"/>
                  </a:lnTo>
                  <a:lnTo>
                    <a:pt x="378460" y="202057"/>
                  </a:lnTo>
                  <a:moveTo>
                    <a:pt x="403860" y="202057"/>
                  </a:moveTo>
                  <a:cubicBezTo>
                    <a:pt x="403860" y="207899"/>
                    <a:pt x="399796" y="213106"/>
                    <a:pt x="394081" y="214376"/>
                  </a:cubicBezTo>
                  <a:cubicBezTo>
                    <a:pt x="388366" y="215646"/>
                    <a:pt x="382397" y="212979"/>
                    <a:pt x="379857" y="207645"/>
                  </a:cubicBezTo>
                  <a:lnTo>
                    <a:pt x="391160" y="201930"/>
                  </a:lnTo>
                  <a:lnTo>
                    <a:pt x="403860" y="201930"/>
                  </a:lnTo>
                  <a:cubicBezTo>
                    <a:pt x="403860" y="313436"/>
                    <a:pt x="313436" y="403860"/>
                    <a:pt x="201930" y="403860"/>
                  </a:cubicBezTo>
                  <a:cubicBezTo>
                    <a:pt x="90424" y="403860"/>
                    <a:pt x="0" y="313436"/>
                    <a:pt x="0" y="201930"/>
                  </a:cubicBezTo>
                  <a:cubicBezTo>
                    <a:pt x="0" y="90424"/>
                    <a:pt x="90424" y="0"/>
                    <a:pt x="201930" y="0"/>
                  </a:cubicBezTo>
                  <a:cubicBezTo>
                    <a:pt x="313436" y="0"/>
                    <a:pt x="403860" y="90424"/>
                    <a:pt x="403860" y="201930"/>
                  </a:cubicBezTo>
                  <a:close/>
                </a:path>
              </a:pathLst>
            </a:custGeom>
            <a:solidFill>
              <a:srgbClr val="8208D5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883964" y="4954868"/>
            <a:ext cx="203731" cy="203731"/>
          </a:xfrm>
          <a:custGeom>
            <a:avLst/>
            <a:gdLst/>
            <a:ahLst/>
            <a:cxnLst/>
            <a:rect r="r" b="b" t="t" l="l"/>
            <a:pathLst>
              <a:path h="203731" w="203731">
                <a:moveTo>
                  <a:pt x="0" y="0"/>
                </a:moveTo>
                <a:lnTo>
                  <a:pt x="203731" y="0"/>
                </a:lnTo>
                <a:lnTo>
                  <a:pt x="203731" y="203732"/>
                </a:lnTo>
                <a:lnTo>
                  <a:pt x="0" y="203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040789" y="3388324"/>
            <a:ext cx="1018531" cy="1007804"/>
          </a:xfrm>
          <a:custGeom>
            <a:avLst/>
            <a:gdLst/>
            <a:ahLst/>
            <a:cxnLst/>
            <a:rect r="r" b="b" t="t" l="l"/>
            <a:pathLst>
              <a:path h="1007804" w="1018531">
                <a:moveTo>
                  <a:pt x="0" y="0"/>
                </a:moveTo>
                <a:lnTo>
                  <a:pt x="1018532" y="0"/>
                </a:lnTo>
                <a:lnTo>
                  <a:pt x="1018532" y="1007803"/>
                </a:lnTo>
                <a:lnTo>
                  <a:pt x="0" y="10078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43894" y="-476399"/>
            <a:ext cx="1482447" cy="3496868"/>
          </a:xfrm>
          <a:custGeom>
            <a:avLst/>
            <a:gdLst/>
            <a:ahLst/>
            <a:cxnLst/>
            <a:rect r="r" b="b" t="t" l="l"/>
            <a:pathLst>
              <a:path h="3496868" w="1482447">
                <a:moveTo>
                  <a:pt x="0" y="0"/>
                </a:moveTo>
                <a:lnTo>
                  <a:pt x="1482447" y="0"/>
                </a:lnTo>
                <a:lnTo>
                  <a:pt x="1482447" y="3496869"/>
                </a:lnTo>
                <a:lnTo>
                  <a:pt x="0" y="34968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012394" y="-232011"/>
            <a:ext cx="1916083" cy="1537924"/>
          </a:xfrm>
          <a:custGeom>
            <a:avLst/>
            <a:gdLst/>
            <a:ahLst/>
            <a:cxnLst/>
            <a:rect r="r" b="b" t="t" l="l"/>
            <a:pathLst>
              <a:path h="1537924" w="1916083">
                <a:moveTo>
                  <a:pt x="0" y="0"/>
                </a:moveTo>
                <a:lnTo>
                  <a:pt x="1916083" y="0"/>
                </a:lnTo>
                <a:lnTo>
                  <a:pt x="1916083" y="1537924"/>
                </a:lnTo>
                <a:lnTo>
                  <a:pt x="0" y="15379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5400000">
            <a:off x="16465557" y="2249662"/>
            <a:ext cx="3009777" cy="6001050"/>
            <a:chOff x="0" y="0"/>
            <a:chExt cx="4013036" cy="8001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127"/>
              <a:ext cx="4013073" cy="8001127"/>
            </a:xfrm>
            <a:custGeom>
              <a:avLst/>
              <a:gdLst/>
              <a:ahLst/>
              <a:cxnLst/>
              <a:rect r="r" b="b" t="t" l="l"/>
              <a:pathLst>
                <a:path h="8001127" w="4013073">
                  <a:moveTo>
                    <a:pt x="24638" y="0"/>
                  </a:moveTo>
                  <a:lnTo>
                    <a:pt x="1067689" y="1041146"/>
                  </a:lnTo>
                  <a:lnTo>
                    <a:pt x="1073023" y="1048258"/>
                  </a:lnTo>
                  <a:lnTo>
                    <a:pt x="1073023" y="3781679"/>
                  </a:lnTo>
                  <a:lnTo>
                    <a:pt x="2260600" y="4971161"/>
                  </a:lnTo>
                  <a:lnTo>
                    <a:pt x="2265934" y="4974717"/>
                  </a:lnTo>
                  <a:lnTo>
                    <a:pt x="2265934" y="7004177"/>
                  </a:lnTo>
                  <a:lnTo>
                    <a:pt x="2899537" y="7639431"/>
                  </a:lnTo>
                  <a:lnTo>
                    <a:pt x="4013073" y="7639431"/>
                  </a:lnTo>
                  <a:lnTo>
                    <a:pt x="4013073" y="8001127"/>
                  </a:lnTo>
                  <a:lnTo>
                    <a:pt x="3975989" y="8001127"/>
                  </a:lnTo>
                  <a:lnTo>
                    <a:pt x="3975989" y="7674737"/>
                  </a:lnTo>
                  <a:lnTo>
                    <a:pt x="2883662" y="7674737"/>
                  </a:lnTo>
                  <a:lnTo>
                    <a:pt x="2230628" y="7019925"/>
                  </a:lnTo>
                  <a:lnTo>
                    <a:pt x="2230628" y="4990592"/>
                  </a:lnTo>
                  <a:lnTo>
                    <a:pt x="1041146" y="3801237"/>
                  </a:lnTo>
                  <a:lnTo>
                    <a:pt x="1037717" y="3797681"/>
                  </a:lnTo>
                  <a:lnTo>
                    <a:pt x="1037717" y="1064133"/>
                  </a:lnTo>
                  <a:lnTo>
                    <a:pt x="0" y="24638"/>
                  </a:lnTo>
                  <a:lnTo>
                    <a:pt x="24638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C0A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6795271" y="4019607"/>
            <a:ext cx="4697459" cy="4697459"/>
          </a:xfrm>
          <a:custGeom>
            <a:avLst/>
            <a:gdLst/>
            <a:ahLst/>
            <a:cxnLst/>
            <a:rect r="r" b="b" t="t" l="l"/>
            <a:pathLst>
              <a:path h="4697459" w="4697459">
                <a:moveTo>
                  <a:pt x="0" y="0"/>
                </a:moveTo>
                <a:lnTo>
                  <a:pt x="4697458" y="0"/>
                </a:lnTo>
                <a:lnTo>
                  <a:pt x="4697458" y="4697459"/>
                </a:lnTo>
                <a:lnTo>
                  <a:pt x="0" y="469745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15225" y="8878991"/>
            <a:ext cx="10457550" cy="109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b="true" sz="2400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CREDITS: </a:t>
            </a:r>
            <a:r>
              <a:rPr lang="en-US" sz="24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-US" b="true" sz="2400" u="sng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  <a:hlinkClick r:id="rId25" tooltip="https://bit.ly/3A1uf1Q"/>
              </a:rPr>
              <a:t>Slidesgo</a:t>
            </a:r>
            <a:r>
              <a:rPr lang="en-US" sz="24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-US" b="true" sz="2400" u="sng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  <a:hlinkClick r:id="rId26" tooltip="http://bit.ly/2TyoMsr"/>
              </a:rPr>
              <a:t>Flaticon</a:t>
            </a:r>
            <a:r>
              <a:rPr lang="en-US" sz="24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-US" b="true" sz="2400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400" u="sng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  <a:hlinkClick r:id="rId27" tooltip="http://bit.ly/2TtBDfr"/>
              </a:rPr>
              <a:t>Freepik</a:t>
            </a:r>
            <a:r>
              <a:rPr lang="en-US" b="true" sz="2400" u="sng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14478" y="106804"/>
            <a:ext cx="989420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0"/>
              </a:lnSpc>
            </a:pPr>
            <a:r>
              <a:rPr lang="en-US" b="true" sz="135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Obrigado</a:t>
            </a:r>
            <a:r>
              <a:rPr lang="en-US" b="true" sz="135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14478" y="2953795"/>
            <a:ext cx="93207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5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ewertonsoutopinheiro@gmail.com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14478" y="2237924"/>
            <a:ext cx="871335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b="true" sz="3500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Alguma dúvida</a:t>
            </a:r>
            <a:r>
              <a:rPr lang="en-US" b="true" sz="3500">
                <a:solidFill>
                  <a:srgbClr val="1D1D1D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67637" y="3504666"/>
            <a:ext cx="395272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8" tooltip="https://tinyurl.com/3hzh4vne"/>
              </a:rPr>
              <a:t>https://tinyurl.com/3hzh4vne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473" y="9578203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7" y="0"/>
                </a:lnTo>
                <a:lnTo>
                  <a:pt x="3180817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407" y="4815534"/>
            <a:ext cx="6834604" cy="8964598"/>
          </a:xfrm>
          <a:custGeom>
            <a:avLst/>
            <a:gdLst/>
            <a:ahLst/>
            <a:cxnLst/>
            <a:rect r="r" b="b" t="t" l="l"/>
            <a:pathLst>
              <a:path h="8964598" w="6834604">
                <a:moveTo>
                  <a:pt x="0" y="0"/>
                </a:moveTo>
                <a:lnTo>
                  <a:pt x="6834604" y="0"/>
                </a:lnTo>
                <a:lnTo>
                  <a:pt x="6834604" y="8964597"/>
                </a:lnTo>
                <a:lnTo>
                  <a:pt x="0" y="8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2116" y="-613678"/>
            <a:ext cx="1833648" cy="1400398"/>
          </a:xfrm>
          <a:custGeom>
            <a:avLst/>
            <a:gdLst/>
            <a:ahLst/>
            <a:cxnLst/>
            <a:rect r="r" b="b" t="t" l="l"/>
            <a:pathLst>
              <a:path h="1400398" w="1833648">
                <a:moveTo>
                  <a:pt x="0" y="0"/>
                </a:moveTo>
                <a:lnTo>
                  <a:pt x="1833648" y="0"/>
                </a:lnTo>
                <a:lnTo>
                  <a:pt x="1833648" y="1400398"/>
                </a:lnTo>
                <a:lnTo>
                  <a:pt x="0" y="1400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2075" y="-1096683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0845" y="-1176832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0862" y="-3700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96012" y="-513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54682" y="8308665"/>
            <a:ext cx="4002026" cy="1978335"/>
          </a:xfrm>
          <a:custGeom>
            <a:avLst/>
            <a:gdLst/>
            <a:ahLst/>
            <a:cxnLst/>
            <a:rect r="r" b="b" t="t" l="l"/>
            <a:pathLst>
              <a:path h="1978335" w="4002026">
                <a:moveTo>
                  <a:pt x="0" y="0"/>
                </a:moveTo>
                <a:lnTo>
                  <a:pt x="4002026" y="0"/>
                </a:lnTo>
                <a:lnTo>
                  <a:pt x="4002026" y="1978335"/>
                </a:lnTo>
                <a:lnTo>
                  <a:pt x="0" y="1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647167"/>
            <a:ext cx="3541627" cy="2831912"/>
          </a:xfrm>
          <a:custGeom>
            <a:avLst/>
            <a:gdLst/>
            <a:ahLst/>
            <a:cxnLst/>
            <a:rect r="r" b="b" t="t" l="l"/>
            <a:pathLst>
              <a:path h="2831912" w="3541627">
                <a:moveTo>
                  <a:pt x="0" y="0"/>
                </a:moveTo>
                <a:lnTo>
                  <a:pt x="3541627" y="0"/>
                </a:lnTo>
                <a:lnTo>
                  <a:pt x="3541627" y="2831911"/>
                </a:lnTo>
                <a:lnTo>
                  <a:pt x="0" y="283191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3229" t="0" r="-2003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71583" y="6561143"/>
            <a:ext cx="5033589" cy="2818810"/>
          </a:xfrm>
          <a:custGeom>
            <a:avLst/>
            <a:gdLst/>
            <a:ahLst/>
            <a:cxnLst/>
            <a:rect r="r" b="b" t="t" l="l"/>
            <a:pathLst>
              <a:path h="2818810" w="5033589">
                <a:moveTo>
                  <a:pt x="0" y="0"/>
                </a:moveTo>
                <a:lnTo>
                  <a:pt x="5033589" y="0"/>
                </a:lnTo>
                <a:lnTo>
                  <a:pt x="5033589" y="2818810"/>
                </a:lnTo>
                <a:lnTo>
                  <a:pt x="0" y="281881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66167" y="6561143"/>
            <a:ext cx="2932590" cy="2818810"/>
          </a:xfrm>
          <a:custGeom>
            <a:avLst/>
            <a:gdLst/>
            <a:ahLst/>
            <a:cxnLst/>
            <a:rect r="r" b="b" t="t" l="l"/>
            <a:pathLst>
              <a:path h="2818810" w="2932590">
                <a:moveTo>
                  <a:pt x="0" y="0"/>
                </a:moveTo>
                <a:lnTo>
                  <a:pt x="2932590" y="0"/>
                </a:lnTo>
                <a:lnTo>
                  <a:pt x="2932590" y="2818810"/>
                </a:lnTo>
                <a:lnTo>
                  <a:pt x="0" y="281881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-288" r="0" b="-28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0837" y="1915979"/>
            <a:ext cx="17230349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Especializado em estatística e ciência de dados;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Extensa biblioteca de pacotes: ggplot2 (gráficos), dplyr (manipulação de dados), lme4 (modelos mistos) e muitos outros;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Open-source e gratuito, com uma comunidade ativa que constantemente contribui com novos pacotes;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Alta capacidade de manipulação e visualização de dados;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Integração com outras linguagens: Python, C++, SQL, entre outras.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0155" y="140190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O que é R e por que usá-lo?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155" y="1157788"/>
            <a:ext cx="17230349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 do R para análise estatística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2244" y="9440978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embarcados.com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01108" y="9440978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entertechedu.com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45193" y="9440978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beatrizmilz.github.io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52117" y="77923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7" y="0"/>
                </a:lnTo>
                <a:lnTo>
                  <a:pt x="3180817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407" y="4815534"/>
            <a:ext cx="6834604" cy="8964598"/>
          </a:xfrm>
          <a:custGeom>
            <a:avLst/>
            <a:gdLst/>
            <a:ahLst/>
            <a:cxnLst/>
            <a:rect r="r" b="b" t="t" l="l"/>
            <a:pathLst>
              <a:path h="8964598" w="6834604">
                <a:moveTo>
                  <a:pt x="0" y="0"/>
                </a:moveTo>
                <a:lnTo>
                  <a:pt x="6834604" y="0"/>
                </a:lnTo>
                <a:lnTo>
                  <a:pt x="6834604" y="8964597"/>
                </a:lnTo>
                <a:lnTo>
                  <a:pt x="0" y="8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2116" y="-613678"/>
            <a:ext cx="1833648" cy="1400398"/>
          </a:xfrm>
          <a:custGeom>
            <a:avLst/>
            <a:gdLst/>
            <a:ahLst/>
            <a:cxnLst/>
            <a:rect r="r" b="b" t="t" l="l"/>
            <a:pathLst>
              <a:path h="1400398" w="1833648">
                <a:moveTo>
                  <a:pt x="0" y="0"/>
                </a:moveTo>
                <a:lnTo>
                  <a:pt x="1833648" y="0"/>
                </a:lnTo>
                <a:lnTo>
                  <a:pt x="1833648" y="1400398"/>
                </a:lnTo>
                <a:lnTo>
                  <a:pt x="0" y="1400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2075" y="-1096683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0845" y="-1176832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0862" y="-3700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96012" y="-513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0837" y="166050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Introdução ao Google Colab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973326" y="-1191615"/>
            <a:ext cx="4002026" cy="1978335"/>
          </a:xfrm>
          <a:custGeom>
            <a:avLst/>
            <a:gdLst/>
            <a:ahLst/>
            <a:cxnLst/>
            <a:rect r="r" b="b" t="t" l="l"/>
            <a:pathLst>
              <a:path h="1978335" w="4002026">
                <a:moveTo>
                  <a:pt x="0" y="0"/>
                </a:moveTo>
                <a:lnTo>
                  <a:pt x="4002026" y="0"/>
                </a:lnTo>
                <a:lnTo>
                  <a:pt x="4002026" y="1978335"/>
                </a:lnTo>
                <a:lnTo>
                  <a:pt x="0" y="1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25764" y="1952064"/>
            <a:ext cx="5470192" cy="3648716"/>
          </a:xfrm>
          <a:custGeom>
            <a:avLst/>
            <a:gdLst/>
            <a:ahLst/>
            <a:cxnLst/>
            <a:rect r="r" b="b" t="t" l="l"/>
            <a:pathLst>
              <a:path h="3648716" w="5470192">
                <a:moveTo>
                  <a:pt x="0" y="0"/>
                </a:moveTo>
                <a:lnTo>
                  <a:pt x="5470192" y="0"/>
                </a:lnTo>
                <a:lnTo>
                  <a:pt x="5470192" y="3648716"/>
                </a:lnTo>
                <a:lnTo>
                  <a:pt x="0" y="36487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30266" y="2106776"/>
            <a:ext cx="7113734" cy="3556867"/>
          </a:xfrm>
          <a:custGeom>
            <a:avLst/>
            <a:gdLst/>
            <a:ahLst/>
            <a:cxnLst/>
            <a:rect r="r" b="b" t="t" l="l"/>
            <a:pathLst>
              <a:path h="3556867" w="7113734">
                <a:moveTo>
                  <a:pt x="0" y="0"/>
                </a:moveTo>
                <a:lnTo>
                  <a:pt x="7113734" y="0"/>
                </a:lnTo>
                <a:lnTo>
                  <a:pt x="7113734" y="3556867"/>
                </a:lnTo>
                <a:lnTo>
                  <a:pt x="0" y="35568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8825" y="1205774"/>
            <a:ext cx="17230349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História e Criação do Google Colab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9473" y="6204730"/>
            <a:ext cx="17209055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É uma plataforma gratuita baseada na nuvem, desenvolvida pelo Google Research, que permite escrever e executar código R e Python diretamente no navegador, sem necessidade de instalação local.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 Google Colab foi lançado em 2017 como uma evolução do Jupyter Notebook, com o objetivo de fornecer um ambiente de desenvolvimento acessível e colaborativo para ciência de dados e aprendizado de máquina.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Ele foi criado principalmente para usuários do Google AI, permitindo experimentação com modelos de aprendizado de máquina sem precisar de hardware avançado.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99864" y="5758893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portaldeplanos.com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3591" y="5650105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algotrading101.com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473" y="9578203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7" y="0"/>
                </a:lnTo>
                <a:lnTo>
                  <a:pt x="3180817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407" y="4815534"/>
            <a:ext cx="6834604" cy="8964598"/>
          </a:xfrm>
          <a:custGeom>
            <a:avLst/>
            <a:gdLst/>
            <a:ahLst/>
            <a:cxnLst/>
            <a:rect r="r" b="b" t="t" l="l"/>
            <a:pathLst>
              <a:path h="8964598" w="6834604">
                <a:moveTo>
                  <a:pt x="0" y="0"/>
                </a:moveTo>
                <a:lnTo>
                  <a:pt x="6834604" y="0"/>
                </a:lnTo>
                <a:lnTo>
                  <a:pt x="6834604" y="8964597"/>
                </a:lnTo>
                <a:lnTo>
                  <a:pt x="0" y="8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2116" y="-613678"/>
            <a:ext cx="1833648" cy="1400398"/>
          </a:xfrm>
          <a:custGeom>
            <a:avLst/>
            <a:gdLst/>
            <a:ahLst/>
            <a:cxnLst/>
            <a:rect r="r" b="b" t="t" l="l"/>
            <a:pathLst>
              <a:path h="1400398" w="1833648">
                <a:moveTo>
                  <a:pt x="0" y="0"/>
                </a:moveTo>
                <a:lnTo>
                  <a:pt x="1833648" y="0"/>
                </a:lnTo>
                <a:lnTo>
                  <a:pt x="1833648" y="1400398"/>
                </a:lnTo>
                <a:lnTo>
                  <a:pt x="0" y="1400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339" t="-50337" r="-9379" b="-533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2075" y="-1096683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0845" y="-1176832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2"/>
                </a:lnTo>
                <a:lnTo>
                  <a:pt x="0" y="1963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0862" y="-3700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96012" y="-51372"/>
            <a:ext cx="509974" cy="510262"/>
          </a:xfrm>
          <a:custGeom>
            <a:avLst/>
            <a:gdLst/>
            <a:ahLst/>
            <a:cxnLst/>
            <a:rect r="r" b="b" t="t" l="l"/>
            <a:pathLst>
              <a:path h="510262" w="509974">
                <a:moveTo>
                  <a:pt x="0" y="0"/>
                </a:moveTo>
                <a:lnTo>
                  <a:pt x="509974" y="0"/>
                </a:lnTo>
                <a:lnTo>
                  <a:pt x="509974" y="510262"/>
                </a:lnTo>
                <a:lnTo>
                  <a:pt x="0" y="5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54682" y="8308665"/>
            <a:ext cx="4002026" cy="1978335"/>
          </a:xfrm>
          <a:custGeom>
            <a:avLst/>
            <a:gdLst/>
            <a:ahLst/>
            <a:cxnLst/>
            <a:rect r="r" b="b" t="t" l="l"/>
            <a:pathLst>
              <a:path h="1978335" w="4002026">
                <a:moveTo>
                  <a:pt x="0" y="0"/>
                </a:moveTo>
                <a:lnTo>
                  <a:pt x="4002026" y="0"/>
                </a:lnTo>
                <a:lnTo>
                  <a:pt x="4002026" y="1978335"/>
                </a:lnTo>
                <a:lnTo>
                  <a:pt x="0" y="1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74981" y="6248640"/>
            <a:ext cx="6443466" cy="2265165"/>
          </a:xfrm>
          <a:custGeom>
            <a:avLst/>
            <a:gdLst/>
            <a:ahLst/>
            <a:cxnLst/>
            <a:rect r="r" b="b" t="t" l="l"/>
            <a:pathLst>
              <a:path h="2265165" w="6443466">
                <a:moveTo>
                  <a:pt x="0" y="0"/>
                </a:moveTo>
                <a:lnTo>
                  <a:pt x="6443466" y="0"/>
                </a:lnTo>
                <a:lnTo>
                  <a:pt x="6443466" y="2265165"/>
                </a:lnTo>
                <a:lnTo>
                  <a:pt x="0" y="226516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9106" r="0" b="-2078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31061" y="5701665"/>
            <a:ext cx="4824476" cy="2993967"/>
          </a:xfrm>
          <a:custGeom>
            <a:avLst/>
            <a:gdLst/>
            <a:ahLst/>
            <a:cxnLst/>
            <a:rect r="r" b="b" t="t" l="l"/>
            <a:pathLst>
              <a:path h="2993967" w="4824476">
                <a:moveTo>
                  <a:pt x="0" y="0"/>
                </a:moveTo>
                <a:lnTo>
                  <a:pt x="4824475" y="0"/>
                </a:lnTo>
                <a:lnTo>
                  <a:pt x="4824475" y="2993967"/>
                </a:lnTo>
                <a:lnTo>
                  <a:pt x="0" y="29939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041115"/>
            <a:ext cx="3902558" cy="2680215"/>
          </a:xfrm>
          <a:custGeom>
            <a:avLst/>
            <a:gdLst/>
            <a:ahLst/>
            <a:cxnLst/>
            <a:rect r="r" b="b" t="t" l="l"/>
            <a:pathLst>
              <a:path h="2680215" w="3902558">
                <a:moveTo>
                  <a:pt x="0" y="0"/>
                </a:moveTo>
                <a:lnTo>
                  <a:pt x="3902558" y="0"/>
                </a:lnTo>
                <a:lnTo>
                  <a:pt x="3902558" y="2680215"/>
                </a:lnTo>
                <a:lnTo>
                  <a:pt x="0" y="268021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2203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0837" y="571500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Introdução ao Google Colab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0837" y="1666875"/>
            <a:ext cx="17230349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História e Criação do Google Colab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485" y="2653665"/>
            <a:ext cx="17209055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Baseado na tecnologia do Google Drive, o Colab foi projetado para facilitar o compartilhamento e a colaboração em notebooks de código.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 serviço utiliza servidores em nuvem da Google Cloud Platform (GCP), oferecendo acesso gratuito a recursos como GPUs, tornando-o ideal para aplicações que exigem alto poder computacional.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710" y="8733732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voke.tech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9444" y="8733732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olhardigital.com.br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8951" y="8733732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pontoisp.com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473" y="9578203"/>
            <a:ext cx="3180817" cy="176253"/>
          </a:xfrm>
          <a:custGeom>
            <a:avLst/>
            <a:gdLst/>
            <a:ahLst/>
            <a:cxnLst/>
            <a:rect r="r" b="b" t="t" l="l"/>
            <a:pathLst>
              <a:path h="176253" w="3180817">
                <a:moveTo>
                  <a:pt x="0" y="0"/>
                </a:moveTo>
                <a:lnTo>
                  <a:pt x="3180817" y="0"/>
                </a:lnTo>
                <a:lnTo>
                  <a:pt x="3180817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407" y="4815534"/>
            <a:ext cx="6834604" cy="8964598"/>
          </a:xfrm>
          <a:custGeom>
            <a:avLst/>
            <a:gdLst/>
            <a:ahLst/>
            <a:cxnLst/>
            <a:rect r="r" b="b" t="t" l="l"/>
            <a:pathLst>
              <a:path h="8964598" w="6834604">
                <a:moveTo>
                  <a:pt x="0" y="0"/>
                </a:moveTo>
                <a:lnTo>
                  <a:pt x="6834604" y="0"/>
                </a:lnTo>
                <a:lnTo>
                  <a:pt x="6834604" y="8964597"/>
                </a:lnTo>
                <a:lnTo>
                  <a:pt x="0" y="8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5470" y="-3398074"/>
            <a:ext cx="5800132" cy="4426774"/>
          </a:xfrm>
          <a:custGeom>
            <a:avLst/>
            <a:gdLst/>
            <a:ahLst/>
            <a:cxnLst/>
            <a:rect r="r" b="b" t="t" l="l"/>
            <a:pathLst>
              <a:path h="4426774" w="5800132">
                <a:moveTo>
                  <a:pt x="0" y="0"/>
                </a:moveTo>
                <a:lnTo>
                  <a:pt x="5800132" y="0"/>
                </a:lnTo>
                <a:lnTo>
                  <a:pt x="5800132" y="4426774"/>
                </a:lnTo>
                <a:lnTo>
                  <a:pt x="0" y="4426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39" t="-50337" r="-9379" b="-533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88027" y="-857895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1"/>
                </a:lnTo>
                <a:lnTo>
                  <a:pt x="0" y="1963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92460" y="-1105656"/>
            <a:ext cx="4615582" cy="1963552"/>
          </a:xfrm>
          <a:custGeom>
            <a:avLst/>
            <a:gdLst/>
            <a:ahLst/>
            <a:cxnLst/>
            <a:rect r="r" b="b" t="t" l="l"/>
            <a:pathLst>
              <a:path h="1963552" w="4615582">
                <a:moveTo>
                  <a:pt x="0" y="0"/>
                </a:moveTo>
                <a:lnTo>
                  <a:pt x="4615582" y="0"/>
                </a:lnTo>
                <a:lnTo>
                  <a:pt x="4615582" y="1963551"/>
                </a:lnTo>
                <a:lnTo>
                  <a:pt x="0" y="1963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757" y="115647"/>
            <a:ext cx="2987007" cy="176253"/>
          </a:xfrm>
          <a:custGeom>
            <a:avLst/>
            <a:gdLst/>
            <a:ahLst/>
            <a:cxnLst/>
            <a:rect r="r" b="b" t="t" l="l"/>
            <a:pathLst>
              <a:path h="176253" w="2987007">
                <a:moveTo>
                  <a:pt x="0" y="0"/>
                </a:moveTo>
                <a:lnTo>
                  <a:pt x="2987008" y="0"/>
                </a:lnTo>
                <a:lnTo>
                  <a:pt x="2987008" y="176253"/>
                </a:lnTo>
                <a:lnTo>
                  <a:pt x="0" y="176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54682" y="8308665"/>
            <a:ext cx="4002026" cy="1978335"/>
          </a:xfrm>
          <a:custGeom>
            <a:avLst/>
            <a:gdLst/>
            <a:ahLst/>
            <a:cxnLst/>
            <a:rect r="r" b="b" t="t" l="l"/>
            <a:pathLst>
              <a:path h="1978335" w="4002026">
                <a:moveTo>
                  <a:pt x="0" y="0"/>
                </a:moveTo>
                <a:lnTo>
                  <a:pt x="4002026" y="0"/>
                </a:lnTo>
                <a:lnTo>
                  <a:pt x="4002026" y="1978335"/>
                </a:lnTo>
                <a:lnTo>
                  <a:pt x="0" y="1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30743" y="6173978"/>
            <a:ext cx="5573074" cy="3492352"/>
          </a:xfrm>
          <a:custGeom>
            <a:avLst/>
            <a:gdLst/>
            <a:ahLst/>
            <a:cxnLst/>
            <a:rect r="r" b="b" t="t" l="l"/>
            <a:pathLst>
              <a:path h="3492352" w="5573074">
                <a:moveTo>
                  <a:pt x="0" y="0"/>
                </a:moveTo>
                <a:lnTo>
                  <a:pt x="5573074" y="0"/>
                </a:lnTo>
                <a:lnTo>
                  <a:pt x="5573074" y="3492352"/>
                </a:lnTo>
                <a:lnTo>
                  <a:pt x="0" y="34923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193" r="0" b="-319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82001" y="6173978"/>
            <a:ext cx="5857258" cy="3492352"/>
          </a:xfrm>
          <a:custGeom>
            <a:avLst/>
            <a:gdLst/>
            <a:ahLst/>
            <a:cxnLst/>
            <a:rect r="r" b="b" t="t" l="l"/>
            <a:pathLst>
              <a:path h="3492352" w="5857258">
                <a:moveTo>
                  <a:pt x="0" y="0"/>
                </a:moveTo>
                <a:lnTo>
                  <a:pt x="5857259" y="0"/>
                </a:lnTo>
                <a:lnTo>
                  <a:pt x="5857259" y="3492352"/>
                </a:lnTo>
                <a:lnTo>
                  <a:pt x="0" y="349235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061" r="0" b="-577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8825" y="2014849"/>
            <a:ext cx="17209055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Análise de dados e estatística: facilita a manipulação e visualização de dados com bibliotecas como pandas, NumPy, ggplot2 e dplyr;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Aprendizado de Máquina e Inteligência Artificial: suporte a frameworks como TensorFlow, PyTorch e Scikit-Learn;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Execução de código colaborativa: múltiplos usuários podem editar e executar código simultaneamente;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Integração com Google Drive e GitHub: permite armazenar e carregar projetos diretamente da nuvem.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531" y="191256"/>
            <a:ext cx="172303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0A9E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Introdução ao Google Colab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825" y="1233545"/>
            <a:ext cx="17230349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b="true" sz="3499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Principais Usos do Google Colab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0011" y="9716356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mundoeducacao.uol.com.br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3361" y="9716356"/>
            <a:ext cx="3174539" cy="23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"/>
              </a:lnSpc>
            </a:pPr>
            <a:r>
              <a:rPr lang="en-US" b="true" sz="1327">
                <a:solidFill>
                  <a:srgbClr val="1D1D1D"/>
                </a:solidFill>
                <a:latin typeface="Poppins Bold"/>
                <a:ea typeface="Poppins Bold"/>
                <a:cs typeface="Poppins Bold"/>
                <a:sym typeface="Poppins Bold"/>
              </a:rPr>
              <a:t>Fonte: </a:t>
            </a:r>
            <a:r>
              <a:rPr lang="en-US" sz="1327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xiengineering.com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DAGehvuGvDs</dc:identifier>
  <dcterms:modified xsi:type="dcterms:W3CDTF">2011-08-01T06:04:30Z</dcterms:modified>
  <cp:revision>1</cp:revision>
  <dc:title>Mini Curso R.pptx</dc:title>
</cp:coreProperties>
</file>